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76" r:id="rId6"/>
  </p:sldMasterIdLst>
  <p:notesMasterIdLst>
    <p:notesMasterId r:id="rId9"/>
  </p:notesMasterIdLst>
  <p:handoutMasterIdLst>
    <p:handoutMasterId r:id="rId10"/>
  </p:handoutMasterIdLst>
  <p:sldIdLst>
    <p:sldId id="263" r:id="rId7"/>
    <p:sldId id="264" r:id="rId8"/>
  </p:sldIdLst>
  <p:sldSz cx="12192000" cy="6858000"/>
  <p:notesSz cx="6797675" cy="9926638"/>
  <p:embeddedFontLst>
    <p:embeddedFont>
      <p:font typeface="Ericsson Capital TT" panose="02000503000000020004" pitchFamily="2" charset="0"/>
      <p:regular r:id="rId11"/>
    </p:embeddedFont>
  </p:embeddedFontLst>
  <p:defaultTextStyle>
    <a:defPPr>
      <a:defRPr lang="en-GB"/>
    </a:defPPr>
    <a:lvl1pPr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5000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9386CF36-BFA9-4BB0-91B9-1B19D4CB6FFA}">
          <p14:sldIdLst>
            <p14:sldId id="263"/>
            <p14:sldId id="264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1136" userDrawn="1">
          <p15:clr>
            <a:srgbClr val="A4A3A4"/>
          </p15:clr>
        </p15:guide>
        <p15:guide id="2" orient="horz" pos="4110" userDrawn="1">
          <p15:clr>
            <a:srgbClr val="A4A3A4"/>
          </p15:clr>
        </p15:guide>
        <p15:guide id="3" orient="horz" pos="151" userDrawn="1">
          <p15:clr>
            <a:srgbClr val="A4A3A4"/>
          </p15:clr>
        </p15:guide>
        <p15:guide id="4" orient="horz" pos="2449" userDrawn="1">
          <p15:clr>
            <a:srgbClr val="A4A3A4"/>
          </p15:clr>
        </p15:guide>
        <p15:guide id="5" orient="horz" pos="3566" userDrawn="1">
          <p15:clr>
            <a:srgbClr val="A4A3A4"/>
          </p15:clr>
        </p15:guide>
        <p15:guide id="6" orient="horz" pos="2545" userDrawn="1">
          <p15:clr>
            <a:srgbClr val="A4A3A4"/>
          </p15:clr>
        </p15:guide>
        <p15:guide id="7" orient="horz" pos="3845" userDrawn="1">
          <p15:clr>
            <a:srgbClr val="A4A3A4"/>
          </p15:clr>
        </p15:guide>
        <p15:guide id="8" pos="6625" userDrawn="1">
          <p15:clr>
            <a:srgbClr val="A4A3A4"/>
          </p15:clr>
        </p15:guide>
        <p15:guide id="9" pos="2588" userDrawn="1">
          <p15:clr>
            <a:srgbClr val="A4A3A4"/>
          </p15:clr>
        </p15:guide>
        <p15:guide id="10" pos="5091" userDrawn="1">
          <p15:clr>
            <a:srgbClr val="A4A3A4"/>
          </p15:clr>
        </p15:guide>
        <p15:guide id="11" pos="4969" userDrawn="1">
          <p15:clr>
            <a:srgbClr val="A4A3A4"/>
          </p15:clr>
        </p15:guide>
        <p15:guide id="12" pos="3779" userDrawn="1">
          <p15:clr>
            <a:srgbClr val="A4A3A4"/>
          </p15:clr>
        </p15:guide>
        <p15:guide id="13" pos="3901" userDrawn="1">
          <p15:clr>
            <a:srgbClr val="A4A3A4"/>
          </p15:clr>
        </p15:guide>
        <p15:guide id="14" pos="331" userDrawn="1">
          <p15:clr>
            <a:srgbClr val="A4A3A4"/>
          </p15:clr>
        </p15:guide>
        <p15:guide id="15" pos="2712" userDrawn="1">
          <p15:clr>
            <a:srgbClr val="A4A3A4"/>
          </p15:clr>
        </p15:guide>
        <p15:guide id="16" pos="3839" userDrawn="1">
          <p15:clr>
            <a:srgbClr val="A4A3A4"/>
          </p15:clr>
        </p15:guide>
        <p15:guide id="17" pos="3568" userDrawn="1">
          <p15:clr>
            <a:srgbClr val="A4A3A4"/>
          </p15:clr>
        </p15:guide>
        <p15:guide id="18" pos="4112" userDrawn="1">
          <p15:clr>
            <a:srgbClr val="A4A3A4"/>
          </p15:clr>
        </p15:guide>
        <p15:guide id="19" pos="734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26" userDrawn="1">
          <p15:clr>
            <a:srgbClr val="A4A3A4"/>
          </p15:clr>
        </p15:guide>
        <p15:guide id="2" pos="2141" userDrawn="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F3F7B"/>
    <a:srgbClr val="00285F"/>
    <a:srgbClr val="FABB00"/>
    <a:srgbClr val="111111"/>
    <a:srgbClr val="89BA17"/>
    <a:srgbClr val="9FB7D3"/>
    <a:srgbClr val="8BC5FF"/>
    <a:srgbClr val="99CCFF"/>
    <a:srgbClr val="6A8FBF"/>
    <a:srgbClr val="00A9D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219" autoAdjust="0"/>
    <p:restoredTop sz="96074" autoAdjust="0"/>
  </p:normalViewPr>
  <p:slideViewPr>
    <p:cSldViewPr snapToGrid="0" snapToObjects="1">
      <p:cViewPr varScale="1">
        <p:scale>
          <a:sx n="68" d="100"/>
          <a:sy n="68" d="100"/>
        </p:scale>
        <p:origin x="126" y="138"/>
      </p:cViewPr>
      <p:guideLst>
        <p:guide orient="horz" pos="1136"/>
        <p:guide orient="horz" pos="4110"/>
        <p:guide orient="horz" pos="151"/>
        <p:guide orient="horz" pos="2449"/>
        <p:guide orient="horz" pos="3566"/>
        <p:guide orient="horz" pos="2545"/>
        <p:guide orient="horz" pos="3845"/>
        <p:guide pos="6625"/>
        <p:guide pos="2588"/>
        <p:guide pos="5091"/>
        <p:guide pos="4969"/>
        <p:guide pos="3779"/>
        <p:guide pos="3901"/>
        <p:guide pos="331"/>
        <p:guide pos="2712"/>
        <p:guide pos="3839"/>
        <p:guide pos="3568"/>
        <p:guide pos="4112"/>
        <p:guide pos="7348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6528"/>
    </p:cViewPr>
  </p:sorterViewPr>
  <p:notesViewPr>
    <p:cSldViewPr snapToGrid="0" snapToObjects="1">
      <p:cViewPr varScale="1">
        <p:scale>
          <a:sx n="64" d="100"/>
          <a:sy n="64" d="100"/>
        </p:scale>
        <p:origin x="-3414" y="-126"/>
      </p:cViewPr>
      <p:guideLst>
        <p:guide orient="horz" pos="3126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font" Target="fonts/font1.fntdata"/><Relationship Id="rId5" Type="http://schemas.openxmlformats.org/officeDocument/2006/relationships/customXml" Target="../customXml/item5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customXml" Target="../customXml/item4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1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5" tIns="47777" rIns="95555" bIns="47777" numCol="1" anchor="t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300"/>
            </a:lvl1pPr>
          </a:lstStyle>
          <a:p>
            <a:r>
              <a:rPr lang="en-US" sz="1200"/>
              <a:t> </a:t>
            </a:r>
            <a:endParaRPr lang="en-US" sz="1200" dirty="0"/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0444" y="0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5" tIns="47777" rIns="95555" bIns="47777" numCol="1" anchor="t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300"/>
            </a:lvl1pPr>
          </a:lstStyle>
          <a:p>
            <a:r>
              <a:rPr lang="en-US" sz="1200"/>
              <a:t>2017-06-28 </a:t>
            </a:r>
            <a:endParaRPr lang="en-US" sz="1200" dirty="0"/>
          </a:p>
        </p:txBody>
      </p:sp>
      <p:sp>
        <p:nvSpPr>
          <p:cNvPr id="798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1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5" tIns="47777" rIns="95555" bIns="47777" numCol="1" anchor="b" anchorCtr="0" compatLnSpc="1">
            <a:prstTxWarp prst="textNoShape">
              <a:avLst/>
            </a:prstTxWarp>
          </a:bodyPr>
          <a:lstStyle>
            <a:lvl1pPr>
              <a:spcBef>
                <a:spcPct val="0"/>
              </a:spcBef>
              <a:defRPr sz="1300"/>
            </a:lvl1pPr>
          </a:lstStyle>
          <a:p>
            <a:r>
              <a:rPr lang="en-US" sz="1200"/>
              <a:t> </a:t>
            </a:r>
            <a:endParaRPr lang="en-US" sz="1200" dirty="0"/>
          </a:p>
        </p:txBody>
      </p:sp>
      <p:sp>
        <p:nvSpPr>
          <p:cNvPr id="798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0444" y="9428583"/>
            <a:ext cx="2945659" cy="496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5555" tIns="47777" rIns="95555" bIns="47777" numCol="1" anchor="b" anchorCtr="0" compatLnSpc="1">
            <a:prstTxWarp prst="textNoShape">
              <a:avLst/>
            </a:prstTxWarp>
          </a:bodyPr>
          <a:lstStyle>
            <a:lvl1pPr algn="r">
              <a:spcBef>
                <a:spcPct val="0"/>
              </a:spcBef>
              <a:defRPr sz="1300"/>
            </a:lvl1pPr>
          </a:lstStyle>
          <a:p>
            <a:fld id="{4ECEF30E-552D-42ED-82CA-C73F83CA10A8}" type="slidenum">
              <a:rPr lang="en-US" sz="1200"/>
              <a:pPr/>
              <a:t>‹#›</a:t>
            </a:fld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2985583238"/>
      </p:ext>
    </p:extLst>
  </p:cSld>
  <p:clrMap bg1="lt1" tx1="dk1" bg2="lt2" tx2="dk2" accent1="accent1" accent2="accent2" accent3="accent3" accent4="accent4" accent5="accent5" accent6="accent6" hlink="hlink" folHlink="folHlink"/>
  <p:hf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idx="1"/>
          </p:nvPr>
        </p:nvSpPr>
        <p:spPr>
          <a:xfrm>
            <a:off x="3851023" y="0"/>
            <a:ext cx="2945084" cy="497040"/>
          </a:xfrm>
          <a:prstGeom prst="rect">
            <a:avLst/>
          </a:prstGeom>
        </p:spPr>
        <p:txBody>
          <a:bodyPr vert="horz" lIns="90462" tIns="45231" rIns="90462" bIns="45231" rtlCol="0"/>
          <a:lstStyle>
            <a:lvl1pPr algn="r">
              <a:defRPr sz="1200"/>
            </a:lvl1pPr>
          </a:lstStyle>
          <a:p>
            <a:r>
              <a:rPr lang="en-US"/>
              <a:t>2017-06-28 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5"/>
          </p:nvPr>
        </p:nvSpPr>
        <p:spPr>
          <a:xfrm>
            <a:off x="3851023" y="9428025"/>
            <a:ext cx="2945084" cy="497040"/>
          </a:xfrm>
          <a:prstGeom prst="rect">
            <a:avLst/>
          </a:prstGeom>
        </p:spPr>
        <p:txBody>
          <a:bodyPr vert="horz" lIns="90462" tIns="45231" rIns="90462" bIns="45231" rtlCol="0" anchor="b"/>
          <a:lstStyle>
            <a:lvl1pPr algn="r">
              <a:defRPr sz="1200"/>
            </a:lvl1pPr>
          </a:lstStyle>
          <a:p>
            <a:fld id="{5852353D-F306-481A-B3D0-C36CE0BF9563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Header Placeholder 3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085" cy="497040"/>
          </a:xfrm>
          <a:prstGeom prst="rect">
            <a:avLst/>
          </a:prstGeom>
        </p:spPr>
        <p:txBody>
          <a:bodyPr vert="horz" lIns="90462" tIns="45231" rIns="90462" bIns="45231" rtlCol="0"/>
          <a:lstStyle>
            <a:lvl1pPr algn="l">
              <a:defRPr sz="1200"/>
            </a:lvl1pPr>
          </a:lstStyle>
          <a:p>
            <a:r>
              <a:rPr lang="en-US"/>
              <a:t> </a:t>
            </a:r>
            <a:endParaRPr lang="en-US" dirty="0"/>
          </a:p>
        </p:txBody>
      </p:sp>
      <p:sp>
        <p:nvSpPr>
          <p:cNvPr id="5" name="Slide Image Placeholder 4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0462" tIns="45231" rIns="90462" bIns="45231" rtlCol="0" anchor="ctr"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025"/>
            <a:ext cx="2945085" cy="497040"/>
          </a:xfrm>
          <a:prstGeom prst="rect">
            <a:avLst/>
          </a:prstGeom>
        </p:spPr>
        <p:txBody>
          <a:bodyPr vert="horz" lIns="90462" tIns="45231" rIns="90462" bIns="45231" rtlCol="0" anchor="b"/>
          <a:lstStyle>
            <a:lvl1pPr algn="l">
              <a:defRPr sz="1200"/>
            </a:lvl1pPr>
          </a:lstStyle>
          <a:p>
            <a:r>
              <a:rPr lang="en-US"/>
              <a:t> </a:t>
            </a:r>
            <a:endParaRPr lang="en-US" dirty="0"/>
          </a:p>
        </p:txBody>
      </p:sp>
      <p:sp>
        <p:nvSpPr>
          <p:cNvPr id="7" name="Notes Placeholder 6"/>
          <p:cNvSpPr>
            <a:spLocks noGrp="1"/>
          </p:cNvSpPr>
          <p:nvPr>
            <p:ph type="body" sz="quarter" idx="3"/>
          </p:nvPr>
        </p:nvSpPr>
        <p:spPr>
          <a:xfrm>
            <a:off x="680238" y="4715585"/>
            <a:ext cx="5437200" cy="4467066"/>
          </a:xfrm>
          <a:prstGeom prst="rect">
            <a:avLst/>
          </a:prstGeom>
        </p:spPr>
        <p:txBody>
          <a:bodyPr vert="horz" lIns="90462" tIns="45231" rIns="90462" bIns="45231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08257339"/>
      </p:ext>
    </p:extLst>
  </p:cSld>
  <p:clrMap bg1="lt1" tx1="dk1" bg2="lt2" tx2="dk2" accent1="accent1" accent2="accent2" accent3="accent3" accent4="accent4" accent5="accent5" accent6="accent6" hlink="hlink" folHlink="folHlink"/>
  <p:hf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2" name="LeftInfo"/>
          <p:cNvSpPr txBox="1">
            <a:spLocks noChangeArrowheads="1"/>
          </p:cNvSpPr>
          <p:nvPr/>
        </p:nvSpPr>
        <p:spPr bwMode="auto">
          <a:xfrm>
            <a:off x="-2019299" y="2828876"/>
            <a:ext cx="1968500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</a:rPr>
              <a:t>Slide title</a:t>
            </a:r>
          </a:p>
          <a:p>
            <a:pPr algn="r"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</a:rPr>
              <a:t>70 pt</a:t>
            </a:r>
          </a:p>
          <a:p>
            <a:pPr algn="r">
              <a:spcBef>
                <a:spcPct val="0"/>
              </a:spcBef>
            </a:pPr>
            <a:endParaRPr lang="en-US" sz="1200" dirty="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 dirty="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 dirty="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r>
              <a:rPr lang="en-US" sz="1200" dirty="0">
                <a:solidFill>
                  <a:srgbClr val="9FB7D3"/>
                </a:solidFill>
              </a:rPr>
              <a:t>CAPITALS</a:t>
            </a:r>
          </a:p>
          <a:p>
            <a:pPr algn="r">
              <a:spcBef>
                <a:spcPct val="0"/>
              </a:spcBef>
            </a:pPr>
            <a:endParaRPr lang="en-US" sz="1200" dirty="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 dirty="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 dirty="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 dirty="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 dirty="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 dirty="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 dirty="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 dirty="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 dirty="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</a:rPr>
              <a:t>Slide subtitle </a:t>
            </a:r>
          </a:p>
          <a:p>
            <a:pPr algn="r">
              <a:spcBef>
                <a:spcPct val="0"/>
              </a:spcBef>
            </a:pPr>
            <a:r>
              <a:rPr lang="en-US" sz="1200" dirty="0">
                <a:solidFill>
                  <a:srgbClr val="FFFFFF"/>
                </a:solidFill>
              </a:rPr>
              <a:t>minimum 30 pt</a:t>
            </a:r>
          </a:p>
          <a:p>
            <a:pPr algn="r">
              <a:spcBef>
                <a:spcPct val="0"/>
              </a:spcBef>
            </a:pPr>
            <a:endParaRPr lang="en-GB" sz="1200" dirty="0">
              <a:solidFill>
                <a:schemeClr val="bg1"/>
              </a:solidFill>
            </a:endParaRPr>
          </a:p>
        </p:txBody>
      </p:sp>
      <p:pic>
        <p:nvPicPr>
          <p:cNvPr id="6" name="Logo2011" descr="ERI_UF_rgb"/>
          <p:cNvPicPr>
            <a:picLocks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628483" y="432000"/>
            <a:ext cx="1027112" cy="900113"/>
          </a:xfrm>
          <a:prstGeom prst="rect">
            <a:avLst/>
          </a:prstGeom>
          <a:noFill/>
        </p:spPr>
      </p:pic>
      <p:sp>
        <p:nvSpPr>
          <p:cNvPr id="22530" name="SubTitle_TM"/>
          <p:cNvSpPr>
            <a:spLocks noGrp="1" noChangeArrowheads="1"/>
          </p:cNvSpPr>
          <p:nvPr>
            <p:ph type="subTitle" idx="1" hasCustomPrompt="1"/>
          </p:nvPr>
        </p:nvSpPr>
        <p:spPr>
          <a:xfrm>
            <a:off x="524932" y="5137201"/>
            <a:ext cx="11140019" cy="1386001"/>
          </a:xfrm>
        </p:spPr>
        <p:txBody>
          <a:bodyPr anchor="b" anchorCtr="0"/>
          <a:lstStyle>
            <a:lvl1pPr marL="0" indent="0">
              <a:lnSpc>
                <a:spcPct val="75000"/>
              </a:lnSpc>
              <a:spcBef>
                <a:spcPts val="0"/>
              </a:spcBef>
              <a:buFont typeface="Arial" charset="0"/>
              <a:buNone/>
              <a:defRPr sz="3000" baseline="0">
                <a:latin typeface="+mn-lt"/>
              </a:defRPr>
            </a:lvl1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22531" name="Title_TM"/>
          <p:cNvSpPr>
            <a:spLocks noGrp="1" noChangeArrowheads="1"/>
          </p:cNvSpPr>
          <p:nvPr>
            <p:ph type="ctrTitle" hasCustomPrompt="1"/>
          </p:nvPr>
        </p:nvSpPr>
        <p:spPr>
          <a:xfrm>
            <a:off x="524934" y="1808710"/>
            <a:ext cx="11135785" cy="2839491"/>
          </a:xfrm>
        </p:spPr>
        <p:txBody>
          <a:bodyPr anchor="ctr">
            <a:normAutofit/>
          </a:bodyPr>
          <a:lstStyle>
            <a:lvl1pPr>
              <a:lnSpc>
                <a:spcPct val="75000"/>
              </a:lnSpc>
              <a:defRPr sz="7000">
                <a:latin typeface="Ericsson Capital TT"/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, two horizontal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2"/>
          <p:cNvSpPr>
            <a:spLocks noGrp="1"/>
          </p:cNvSpPr>
          <p:nvPr>
            <p:ph sz="quarter" idx="11" hasCustomPrompt="1"/>
          </p:nvPr>
        </p:nvSpPr>
        <p:spPr>
          <a:xfrm>
            <a:off x="524934" y="4010025"/>
            <a:ext cx="11140017" cy="2070100"/>
          </a:xfrm>
        </p:spPr>
        <p:txBody>
          <a:bodyPr/>
          <a:lstStyle/>
          <a:p>
            <a:pPr lvl="0"/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Content Placeholder 1"/>
          <p:cNvSpPr>
            <a:spLocks noGrp="1"/>
          </p:cNvSpPr>
          <p:nvPr>
            <p:ph sz="quarter" idx="10" hasCustomPrompt="1"/>
          </p:nvPr>
        </p:nvSpPr>
        <p:spPr>
          <a:xfrm>
            <a:off x="524935" y="1795463"/>
            <a:ext cx="11140016" cy="2070100"/>
          </a:xfrm>
        </p:spPr>
        <p:txBody>
          <a:bodyPr/>
          <a:lstStyle/>
          <a:p>
            <a:pPr lvl="0"/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 hasCustomPrompt="1"/>
          </p:nvPr>
        </p:nvSpPr>
        <p:spPr>
          <a:xfrm>
            <a:off x="524935" y="239714"/>
            <a:ext cx="9992784" cy="1085371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, Content over two content p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ontent Placeholder 3"/>
          <p:cNvSpPr>
            <a:spLocks noGrp="1"/>
          </p:cNvSpPr>
          <p:nvPr>
            <p:ph sz="quarter" idx="11" hasCustomPrompt="1"/>
          </p:nvPr>
        </p:nvSpPr>
        <p:spPr>
          <a:xfrm>
            <a:off x="6193367" y="4010025"/>
            <a:ext cx="5471584" cy="2070100"/>
          </a:xfrm>
        </p:spPr>
        <p:txBody>
          <a:bodyPr/>
          <a:lstStyle/>
          <a:p>
            <a:pPr lvl="0"/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sz="quarter" idx="12" hasCustomPrompt="1"/>
          </p:nvPr>
        </p:nvSpPr>
        <p:spPr>
          <a:xfrm>
            <a:off x="524934" y="4010025"/>
            <a:ext cx="5473700" cy="2070100"/>
          </a:xfrm>
        </p:spPr>
        <p:txBody>
          <a:bodyPr/>
          <a:lstStyle/>
          <a:p>
            <a:pPr lvl="0"/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idx="1" hasCustomPrompt="1"/>
          </p:nvPr>
        </p:nvSpPr>
        <p:spPr>
          <a:xfrm>
            <a:off x="529167" y="1795463"/>
            <a:ext cx="11135784" cy="2070100"/>
          </a:xfrm>
        </p:spPr>
        <p:txBody>
          <a:bodyPr/>
          <a:lstStyle/>
          <a:p>
            <a:pPr lvl="0"/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524935" y="239714"/>
            <a:ext cx="9992784" cy="1085371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Header, two content parts over content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/>
          <p:cNvSpPr>
            <a:spLocks noGrp="1"/>
          </p:cNvSpPr>
          <p:nvPr>
            <p:ph sz="quarter" idx="12" hasCustomPrompt="1"/>
          </p:nvPr>
        </p:nvSpPr>
        <p:spPr>
          <a:xfrm>
            <a:off x="524934" y="4010025"/>
            <a:ext cx="11140017" cy="2070100"/>
          </a:xfrm>
        </p:spPr>
        <p:txBody>
          <a:bodyPr/>
          <a:lstStyle/>
          <a:p>
            <a:pPr lvl="0"/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sz="quarter" idx="10" hasCustomPrompt="1"/>
          </p:nvPr>
        </p:nvSpPr>
        <p:spPr>
          <a:xfrm>
            <a:off x="6193367" y="1795463"/>
            <a:ext cx="5471584" cy="2070100"/>
          </a:xfrm>
        </p:spPr>
        <p:txBody>
          <a:bodyPr/>
          <a:lstStyle/>
          <a:p>
            <a:pPr lvl="0"/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idx="1" hasCustomPrompt="1"/>
          </p:nvPr>
        </p:nvSpPr>
        <p:spPr>
          <a:xfrm>
            <a:off x="529167" y="1795463"/>
            <a:ext cx="5469467" cy="2070100"/>
          </a:xfrm>
        </p:spPr>
        <p:txBody>
          <a:bodyPr/>
          <a:lstStyle/>
          <a:p>
            <a:pPr lvl="0"/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itle 1"/>
          <p:cNvSpPr>
            <a:spLocks noGrp="1"/>
          </p:cNvSpPr>
          <p:nvPr>
            <p:ph type="title" hasCustomPrompt="1"/>
          </p:nvPr>
        </p:nvSpPr>
        <p:spPr>
          <a:xfrm>
            <a:off x="524935" y="239714"/>
            <a:ext cx="9992784" cy="1085371"/>
          </a:xfrm>
        </p:spPr>
        <p:txBody>
          <a:bodyPr/>
          <a:lstStyle/>
          <a:p>
            <a:r>
              <a:rPr lang="en-US" dirty="0"/>
              <a:t>Click to ADD title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/>
          <p:cNvSpPr>
            <a:spLocks noGrp="1"/>
          </p:cNvSpPr>
          <p:nvPr>
            <p:ph sz="quarter" idx="3"/>
          </p:nvPr>
        </p:nvSpPr>
        <p:spPr>
          <a:xfrm>
            <a:off x="6193367" y="4013201"/>
            <a:ext cx="5467351" cy="20669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sz="quarter" idx="2"/>
          </p:nvPr>
        </p:nvSpPr>
        <p:spPr>
          <a:xfrm>
            <a:off x="6193367" y="1795464"/>
            <a:ext cx="5467351" cy="206533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sz="half" idx="1"/>
          </p:nvPr>
        </p:nvSpPr>
        <p:spPr>
          <a:xfrm>
            <a:off x="524934" y="1795463"/>
            <a:ext cx="5465233" cy="42846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935" y="239714"/>
            <a:ext cx="9992784" cy="1085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54234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/>
          <p:cNvSpPr>
            <a:spLocks noGrp="1"/>
          </p:cNvSpPr>
          <p:nvPr>
            <p:ph sz="half" idx="3"/>
          </p:nvPr>
        </p:nvSpPr>
        <p:spPr>
          <a:xfrm>
            <a:off x="6197601" y="1795463"/>
            <a:ext cx="5467351" cy="42846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sz="quarter" idx="2"/>
          </p:nvPr>
        </p:nvSpPr>
        <p:spPr>
          <a:xfrm>
            <a:off x="529168" y="4013201"/>
            <a:ext cx="5465233" cy="20669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sz="quarter" idx="1"/>
          </p:nvPr>
        </p:nvSpPr>
        <p:spPr>
          <a:xfrm>
            <a:off x="529168" y="1795464"/>
            <a:ext cx="5465233" cy="206533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935" y="239714"/>
            <a:ext cx="9992784" cy="1085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672718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4"/>
          <p:cNvSpPr>
            <a:spLocks noGrp="1"/>
          </p:cNvSpPr>
          <p:nvPr>
            <p:ph sz="quarter" idx="4"/>
          </p:nvPr>
        </p:nvSpPr>
        <p:spPr>
          <a:xfrm>
            <a:off x="6197601" y="4022726"/>
            <a:ext cx="5467351" cy="20669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3"/>
          <p:cNvSpPr>
            <a:spLocks noGrp="1"/>
          </p:cNvSpPr>
          <p:nvPr>
            <p:ph sz="quarter" idx="3"/>
          </p:nvPr>
        </p:nvSpPr>
        <p:spPr>
          <a:xfrm>
            <a:off x="529168" y="4022726"/>
            <a:ext cx="5465233" cy="206692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sz="quarter" idx="2"/>
          </p:nvPr>
        </p:nvSpPr>
        <p:spPr>
          <a:xfrm>
            <a:off x="6197601" y="1804989"/>
            <a:ext cx="5467351" cy="206533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Content Placeholder 1"/>
          <p:cNvSpPr>
            <a:spLocks noGrp="1"/>
          </p:cNvSpPr>
          <p:nvPr>
            <p:ph sz="quarter" idx="1"/>
          </p:nvPr>
        </p:nvSpPr>
        <p:spPr>
          <a:xfrm>
            <a:off x="529168" y="1804989"/>
            <a:ext cx="5465233" cy="206533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524935" y="239714"/>
            <a:ext cx="9992784" cy="1085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6881117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935" y="239714"/>
            <a:ext cx="9992784" cy="108537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03356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340375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1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1"/>
          <p:cNvSpPr>
            <a:spLocks noGrp="1"/>
          </p:cNvSpPr>
          <p:nvPr>
            <p:ph idx="1"/>
          </p:nvPr>
        </p:nvSpPr>
        <p:spPr>
          <a:xfrm>
            <a:off x="529168" y="1800000"/>
            <a:ext cx="11135785" cy="385200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524935" y="239714"/>
            <a:ext cx="9992784" cy="108537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4322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3"/>
          <p:cNvSpPr>
            <a:spLocks noGrp="1"/>
          </p:cNvSpPr>
          <p:nvPr>
            <p:ph sz="quarter" idx="3"/>
          </p:nvPr>
        </p:nvSpPr>
        <p:spPr>
          <a:xfrm>
            <a:off x="6193367" y="1795464"/>
            <a:ext cx="5467351" cy="42846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1"/>
          <p:cNvSpPr>
            <a:spLocks noGrp="1"/>
          </p:cNvSpPr>
          <p:nvPr>
            <p:ph sz="half" idx="1"/>
          </p:nvPr>
        </p:nvSpPr>
        <p:spPr>
          <a:xfrm>
            <a:off x="524934" y="1795463"/>
            <a:ext cx="5465233" cy="428466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4935" y="239714"/>
            <a:ext cx="9992784" cy="1085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6747264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3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ontent Placeholder 3"/>
          <p:cNvSpPr>
            <a:spLocks noGrp="1"/>
          </p:cNvSpPr>
          <p:nvPr>
            <p:ph sz="quarter" idx="12" hasCustomPrompt="1"/>
          </p:nvPr>
        </p:nvSpPr>
        <p:spPr>
          <a:xfrm>
            <a:off x="8081434" y="1800225"/>
            <a:ext cx="3583517" cy="4724399"/>
          </a:xfrm>
        </p:spPr>
        <p:txBody>
          <a:bodyPr/>
          <a:lstStyle/>
          <a:p>
            <a:pPr lvl="0"/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Content Placeholder 2"/>
          <p:cNvSpPr>
            <a:spLocks noGrp="1"/>
          </p:cNvSpPr>
          <p:nvPr>
            <p:ph sz="quarter" idx="11" hasCustomPrompt="1"/>
          </p:nvPr>
        </p:nvSpPr>
        <p:spPr>
          <a:xfrm>
            <a:off x="4305300" y="1800225"/>
            <a:ext cx="3583517" cy="4724399"/>
          </a:xfrm>
        </p:spPr>
        <p:txBody>
          <a:bodyPr/>
          <a:lstStyle/>
          <a:p>
            <a:pPr lvl="0"/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1"/>
          <p:cNvSpPr>
            <a:spLocks noGrp="1"/>
          </p:cNvSpPr>
          <p:nvPr>
            <p:ph sz="quarter" idx="10" hasCustomPrompt="1"/>
          </p:nvPr>
        </p:nvSpPr>
        <p:spPr>
          <a:xfrm>
            <a:off x="524934" y="1800225"/>
            <a:ext cx="3583517" cy="4724399"/>
          </a:xfrm>
        </p:spPr>
        <p:txBody>
          <a:bodyPr/>
          <a:lstStyle/>
          <a:p>
            <a:pPr lvl="0"/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524935" y="239714"/>
            <a:ext cx="9992784" cy="1085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title,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sz="quarter" idx="10" hasCustomPrompt="1"/>
          </p:nvPr>
        </p:nvSpPr>
        <p:spPr>
          <a:xfrm>
            <a:off x="524934" y="1800225"/>
            <a:ext cx="5473700" cy="4724400"/>
          </a:xfrm>
        </p:spPr>
        <p:txBody>
          <a:bodyPr/>
          <a:lstStyle/>
          <a:p>
            <a:pPr lvl="0"/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524935" y="239714"/>
            <a:ext cx="9992783" cy="108537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title, righ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sz="quarter" idx="10" hasCustomPrompt="1"/>
          </p:nvPr>
        </p:nvSpPr>
        <p:spPr>
          <a:xfrm>
            <a:off x="524934" y="1800225"/>
            <a:ext cx="5139267" cy="4724400"/>
          </a:xfrm>
        </p:spPr>
        <p:txBody>
          <a:bodyPr/>
          <a:lstStyle/>
          <a:p>
            <a:pPr lvl="0"/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524935" y="239714"/>
            <a:ext cx="5139265" cy="10853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835488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title, lef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sz="quarter" idx="10" hasCustomPrompt="1"/>
          </p:nvPr>
        </p:nvSpPr>
        <p:spPr>
          <a:xfrm>
            <a:off x="6191251" y="1800225"/>
            <a:ext cx="5473700" cy="4724400"/>
          </a:xfrm>
        </p:spPr>
        <p:txBody>
          <a:bodyPr/>
          <a:lstStyle/>
          <a:p>
            <a:pPr lvl="0"/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524935" y="239714"/>
            <a:ext cx="9992784" cy="108537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973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title, lef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sz="quarter" idx="10" hasCustomPrompt="1"/>
          </p:nvPr>
        </p:nvSpPr>
        <p:spPr>
          <a:xfrm>
            <a:off x="6191251" y="1800225"/>
            <a:ext cx="5473700" cy="4724400"/>
          </a:xfrm>
        </p:spPr>
        <p:txBody>
          <a:bodyPr/>
          <a:lstStyle/>
          <a:p>
            <a:pPr lvl="0"/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193367" y="239714"/>
            <a:ext cx="4324351" cy="108537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5909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ow small title, lef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sz="quarter" idx="10" hasCustomPrompt="1"/>
          </p:nvPr>
        </p:nvSpPr>
        <p:spPr>
          <a:xfrm>
            <a:off x="6191251" y="3545841"/>
            <a:ext cx="5473700" cy="2978785"/>
          </a:xfrm>
        </p:spPr>
        <p:txBody>
          <a:bodyPr/>
          <a:lstStyle/>
          <a:p>
            <a:pPr lvl="0"/>
            <a:r>
              <a:rPr lang="sv-SE" dirty="0" err="1"/>
              <a:t>Click</a:t>
            </a:r>
            <a:r>
              <a:rPr lang="sv-SE" dirty="0"/>
              <a:t> to </a:t>
            </a:r>
            <a:r>
              <a:rPr lang="sv-SE" dirty="0" err="1"/>
              <a:t>add</a:t>
            </a:r>
            <a:r>
              <a:rPr lang="sv-SE" dirty="0"/>
              <a:t>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6191251" y="1797525"/>
            <a:ext cx="5473700" cy="108537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718651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emf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8" name="LeftInfo"/>
          <p:cNvSpPr txBox="1">
            <a:spLocks noChangeArrowheads="1"/>
          </p:cNvSpPr>
          <p:nvPr/>
        </p:nvSpPr>
        <p:spPr bwMode="auto">
          <a:xfrm>
            <a:off x="-2515809" y="438151"/>
            <a:ext cx="2352392" cy="59708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r">
              <a:spcBef>
                <a:spcPct val="0"/>
              </a:spcBef>
            </a:pPr>
            <a:r>
              <a:rPr lang="en-US" sz="1200" noProof="0" dirty="0">
                <a:solidFill>
                  <a:srgbClr val="FFFFFF"/>
                </a:solidFill>
              </a:rPr>
              <a:t>Slide title </a:t>
            </a:r>
          </a:p>
          <a:p>
            <a:pPr algn="r">
              <a:spcBef>
                <a:spcPct val="0"/>
              </a:spcBef>
            </a:pPr>
            <a:r>
              <a:rPr lang="en-US" sz="1200" noProof="0" dirty="0">
                <a:solidFill>
                  <a:srgbClr val="FFFFFF"/>
                </a:solidFill>
              </a:rPr>
              <a:t>44 pt</a:t>
            </a:r>
          </a:p>
          <a:p>
            <a:pPr algn="r">
              <a:spcBef>
                <a:spcPct val="0"/>
              </a:spcBef>
            </a:pPr>
            <a:endParaRPr lang="en-US" sz="1200" noProof="0" dirty="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 noProof="0" dirty="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 noProof="0" dirty="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 noProof="0" dirty="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 noProof="0" dirty="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endParaRPr lang="en-US" sz="1200" noProof="0" dirty="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r>
              <a:rPr lang="en-US" sz="1200" noProof="0" dirty="0">
                <a:solidFill>
                  <a:srgbClr val="FFFFFF"/>
                </a:solidFill>
              </a:rPr>
              <a:t>Text and bullet level 1</a:t>
            </a:r>
          </a:p>
          <a:p>
            <a:pPr algn="r">
              <a:spcBef>
                <a:spcPct val="0"/>
              </a:spcBef>
            </a:pPr>
            <a:r>
              <a:rPr lang="en-US" sz="1200" noProof="0" dirty="0">
                <a:solidFill>
                  <a:srgbClr val="FFFFFF"/>
                </a:solidFill>
              </a:rPr>
              <a:t> minimum 24 pt</a:t>
            </a:r>
          </a:p>
          <a:p>
            <a:pPr algn="r">
              <a:spcBef>
                <a:spcPct val="0"/>
              </a:spcBef>
            </a:pPr>
            <a:endParaRPr lang="en-US" sz="1200" noProof="0" dirty="0">
              <a:solidFill>
                <a:srgbClr val="FFFFFF"/>
              </a:solidFill>
            </a:endParaRPr>
          </a:p>
          <a:p>
            <a:pPr algn="r">
              <a:spcBef>
                <a:spcPct val="0"/>
              </a:spcBef>
            </a:pPr>
            <a:r>
              <a:rPr lang="en-US" sz="1200" noProof="0" dirty="0">
                <a:solidFill>
                  <a:srgbClr val="FFFFFF"/>
                </a:solidFill>
              </a:rPr>
              <a:t>Bullets level 2-5</a:t>
            </a:r>
          </a:p>
          <a:p>
            <a:pPr algn="r">
              <a:spcBef>
                <a:spcPct val="0"/>
              </a:spcBef>
            </a:pPr>
            <a:r>
              <a:rPr lang="en-US" sz="1200" noProof="0" dirty="0">
                <a:solidFill>
                  <a:srgbClr val="FFFFFF"/>
                </a:solidFill>
              </a:rPr>
              <a:t>minimum 20 pt</a:t>
            </a:r>
          </a:p>
          <a:p>
            <a:pPr algn="r">
              <a:spcBef>
                <a:spcPct val="0"/>
              </a:spcBef>
            </a:pPr>
            <a:endParaRPr lang="en-US" sz="1200" noProof="0" dirty="0">
              <a:solidFill>
                <a:srgbClr val="FFFFFF"/>
              </a:solidFill>
            </a:endParaRPr>
          </a:p>
          <a:p>
            <a:pPr algn="r"/>
            <a:endParaRPr lang="en-US" sz="800" noProof="0" dirty="0">
              <a:solidFill>
                <a:schemeClr val="bg1"/>
              </a:solidFill>
            </a:endParaRPr>
          </a:p>
          <a:p>
            <a:pPr algn="r"/>
            <a:endParaRPr lang="en-US" sz="800" noProof="0" dirty="0">
              <a:solidFill>
                <a:schemeClr val="bg1"/>
              </a:solidFill>
            </a:endParaRPr>
          </a:p>
          <a:p>
            <a:pPr algn="r"/>
            <a:endParaRPr lang="en-US" sz="800" noProof="0" dirty="0">
              <a:solidFill>
                <a:schemeClr val="bg1"/>
              </a:solidFill>
            </a:endParaRPr>
          </a:p>
          <a:p>
            <a:r>
              <a:rPr lang="en-US" sz="500" noProof="0" dirty="0">
                <a:solidFill>
                  <a:srgbClr val="9FB7D3"/>
                </a:solidFill>
                <a:latin typeface="+mn-lt"/>
              </a:rPr>
              <a:t>Characters for Embedded font:</a:t>
            </a:r>
            <a:br>
              <a:rPr lang="en-US" sz="500" noProof="0" dirty="0">
                <a:solidFill>
                  <a:srgbClr val="9FB7D3"/>
                </a:solidFill>
                <a:latin typeface="+mn-lt"/>
              </a:rPr>
            </a:br>
            <a:r>
              <a:rPr lang="en-US" sz="500" noProof="0" dirty="0">
                <a:solidFill>
                  <a:srgbClr val="9FB7D3"/>
                </a:solidFill>
                <a:latin typeface="Ericsson Capital TT" pitchFamily="2" charset="0"/>
              </a:rPr>
              <a:t>!"#$%&amp;'()*+,-./0123456789:;&lt;=&gt;?@ABCDEFGHIJKLMNOPQRSTUVWXYZ[\]^_`abcdefghijklmnopqrstuvwxyz{|}~¡¢£¤¥¦§¨©ª«¬®¯°±²³´¶·¸¹º»¼½ÀÁÂÃÄÅÆÇÈËÌÍÎÏÐÑÒÓÔÕÖ×ØÙÚÛÜÝÞßàáâãäåæçèéêëìíîïðñòóôõö÷øùúûüýþÿĀāĂăąĆćĊċČĎďĐđĒĖėĘęĚěĞğĠġĢģĪīĮįİıĶķĹĺĻļĽľŁłŃńŅņŇňŌŐőŒœŔŕŖŗŘřŚśŞşŠšŢţŤťŪūŮůŰűŲųŴŵŶŷŸŹźŻżŽžƒȘșˆˇ˘˙˚˛˜˝ẀẁẃẄẅỲỳ–—‘’‚“”„†‡•…‰‹›⁄€™ĀĀĂĂĄĄĆĆĊĊČČĎĎĐĐĒĒĖĖĘĘĚĚĞĞĠĠĢĢĪĪĮĮİĶĶĹĹĻĻĽĽŃŃŅŅŇŇŌŌŐŐŔŔŖŖŘŘŚŚŞŞŢŢŤŤŪŪŮŮŰŰŲŲŴŴŶŶŹŹŻŻȘș−≤≥ﬁﬂ</a:t>
            </a:r>
            <a:endParaRPr lang="en-US" sz="500" i="1" noProof="0" dirty="0">
              <a:solidFill>
                <a:srgbClr val="9FB7D3"/>
              </a:solidFill>
              <a:latin typeface="Ericsson Capital TT" pitchFamily="2" charset="0"/>
            </a:endParaRPr>
          </a:p>
          <a:p>
            <a:endParaRPr lang="en-US" sz="500" i="1" noProof="0" dirty="0">
              <a:solidFill>
                <a:srgbClr val="9FB7D3"/>
              </a:solidFill>
              <a:latin typeface="Ericsson Capital TT" pitchFamily="2" charset="0"/>
            </a:endParaRPr>
          </a:p>
          <a:p>
            <a:r>
              <a:rPr lang="en-US" sz="500" noProof="0" dirty="0">
                <a:solidFill>
                  <a:srgbClr val="9FB7D3"/>
                </a:solidFill>
                <a:latin typeface="Ericsson Capital TT" pitchFamily="2" charset="0"/>
              </a:rPr>
              <a:t>ΆΈΉΊΌΎΏΐΑΒΓΕΖΗΘΙΚΛΜΝΞΟΠΡΣΤΥΦΧΨΪΫΆΈΉΊΰαβγδεζηθικλνξορςΣΤΥΦΧΨΩΪΫΌΎΏ</a:t>
            </a:r>
            <a:endParaRPr lang="en-US" sz="500" i="1" noProof="0" dirty="0">
              <a:solidFill>
                <a:srgbClr val="9FB7D3"/>
              </a:solidFill>
              <a:latin typeface="Ericsson Capital TT" pitchFamily="2" charset="0"/>
            </a:endParaRPr>
          </a:p>
          <a:p>
            <a:r>
              <a:rPr lang="en-US" sz="500" noProof="0" dirty="0">
                <a:solidFill>
                  <a:srgbClr val="9FB7D3"/>
                </a:solidFill>
                <a:latin typeface="Ericsson Capital TT" pitchFamily="2" charset="0"/>
              </a:rPr>
              <a:t>ЁЂЃЄЅІЇЈЉЊЋЌЎЏАБВГДЕЖЗИЙКЛМНОПРСТУФХЦЧШЩЪЫЬЭЮЯАБВГДЕЖЗИЙКЛМНОПРСТУФХЦЧШЩЪЫЬЭЮЯЁЂЃЄЅІЇЈЉЊЋЌЎЏѢѢѲѲѴѴҐҐәǽẀẁẂẃẄẅỲỳ№</a:t>
            </a:r>
          </a:p>
          <a:p>
            <a:pPr>
              <a:lnSpc>
                <a:spcPct val="80000"/>
              </a:lnSpc>
              <a:spcBef>
                <a:spcPct val="20000"/>
              </a:spcBef>
            </a:pPr>
            <a:endParaRPr lang="en-US" sz="500" noProof="0" dirty="0">
              <a:solidFill>
                <a:srgbClr val="9FB7D3"/>
              </a:solidFill>
              <a:latin typeface="Ericsson Capital TT" pitchFamily="2" charset="0"/>
            </a:endParaRPr>
          </a:p>
          <a:p>
            <a:pPr algn="r">
              <a:spcBef>
                <a:spcPct val="0"/>
              </a:spcBef>
            </a:pPr>
            <a:endParaRPr lang="en-US" sz="500" noProof="0" dirty="0">
              <a:solidFill>
                <a:schemeClr val="bg1"/>
              </a:solidFill>
              <a:latin typeface="Ericsson Capital TT" pitchFamily="2" charset="0"/>
            </a:endParaRPr>
          </a:p>
          <a:p>
            <a:pPr algn="r">
              <a:spcBef>
                <a:spcPct val="0"/>
              </a:spcBef>
            </a:pPr>
            <a:endParaRPr lang="en-US" sz="800" noProof="0" dirty="0">
              <a:solidFill>
                <a:schemeClr val="bg1"/>
              </a:solidFill>
              <a:latin typeface="Ericsson Capital TT" pitchFamily="2" charset="0"/>
            </a:endParaRPr>
          </a:p>
          <a:p>
            <a:pPr algn="r">
              <a:spcBef>
                <a:spcPct val="0"/>
              </a:spcBef>
            </a:pPr>
            <a:endParaRPr lang="en-US" sz="800" noProof="0" dirty="0">
              <a:solidFill>
                <a:schemeClr val="bg1"/>
              </a:solidFill>
              <a:latin typeface="Ericsson Capital TT" pitchFamily="2" charset="0"/>
            </a:endParaRPr>
          </a:p>
          <a:p>
            <a:pPr algn="r">
              <a:spcBef>
                <a:spcPct val="0"/>
              </a:spcBef>
            </a:pPr>
            <a:endParaRPr lang="en-US" sz="800" noProof="0" dirty="0">
              <a:solidFill>
                <a:schemeClr val="bg1"/>
              </a:solidFill>
              <a:latin typeface="Ericsson Capital TT" pitchFamily="2" charset="0"/>
            </a:endParaRPr>
          </a:p>
          <a:p>
            <a:pPr algn="r">
              <a:spcBef>
                <a:spcPct val="0"/>
              </a:spcBef>
            </a:pPr>
            <a:endParaRPr lang="en-US" sz="800" noProof="0" dirty="0">
              <a:solidFill>
                <a:schemeClr val="bg1"/>
              </a:solidFill>
              <a:latin typeface="Ericsson Capital TT" pitchFamily="2" charset="0"/>
            </a:endParaRPr>
          </a:p>
          <a:p>
            <a:pPr algn="r">
              <a:spcBef>
                <a:spcPct val="0"/>
              </a:spcBef>
            </a:pPr>
            <a:endParaRPr lang="en-US" sz="800" noProof="0" dirty="0">
              <a:solidFill>
                <a:schemeClr val="bg1"/>
              </a:solidFill>
              <a:latin typeface="Ericsson Capital TT" pitchFamily="2" charset="0"/>
            </a:endParaRPr>
          </a:p>
          <a:p>
            <a:pPr algn="r">
              <a:spcBef>
                <a:spcPct val="0"/>
              </a:spcBef>
            </a:pPr>
            <a:endParaRPr lang="en-US" sz="1400" noProof="0" dirty="0">
              <a:solidFill>
                <a:schemeClr val="bg1"/>
              </a:solidFill>
            </a:endParaRPr>
          </a:p>
          <a:p>
            <a:pPr algn="r">
              <a:spcBef>
                <a:spcPct val="0"/>
              </a:spcBef>
            </a:pPr>
            <a:r>
              <a:rPr lang="en-US" sz="1200" noProof="0" dirty="0">
                <a:solidFill>
                  <a:schemeClr val="bg1"/>
                </a:solidFill>
              </a:rPr>
              <a:t>Do not add objects or text in the footer area</a:t>
            </a:r>
          </a:p>
        </p:txBody>
      </p:sp>
      <p:pic>
        <p:nvPicPr>
          <p:cNvPr id="9" name="Econ2011" descr="ECON_RGB"/>
          <p:cNvPicPr>
            <a:picLocks noChangeArrowheads="1"/>
          </p:cNvPicPr>
          <p:nvPr/>
        </p:nvPicPr>
        <p:blipFill>
          <a:blip r:embed="rId19" cstate="print"/>
          <a:srcRect/>
          <a:stretch>
            <a:fillRect/>
          </a:stretch>
        </p:blipFill>
        <p:spPr bwMode="auto">
          <a:xfrm>
            <a:off x="11209564" y="360000"/>
            <a:ext cx="444500" cy="588962"/>
          </a:xfrm>
          <a:prstGeom prst="rect">
            <a:avLst/>
          </a:prstGeom>
          <a:noFill/>
        </p:spPr>
      </p:pic>
      <p:sp>
        <p:nvSpPr>
          <p:cNvPr id="21523" name="txtfooterCopy"/>
          <p:cNvSpPr txBox="1">
            <a:spLocks noChangeArrowheads="1"/>
          </p:cNvSpPr>
          <p:nvPr/>
        </p:nvSpPr>
        <p:spPr bwMode="auto">
          <a:xfrm>
            <a:off x="527051" y="6524625"/>
            <a:ext cx="9865784" cy="215900"/>
          </a:xfrm>
          <a:prstGeom prst="rect">
            <a:avLst/>
          </a:prstGeom>
          <a:noFill/>
          <a:ln w="12700" algn="ctr">
            <a:noFill/>
            <a:miter lim="800000"/>
            <a:headEnd/>
            <a:tailEnd/>
          </a:ln>
          <a:effectLst/>
        </p:spPr>
        <p:txBody>
          <a:bodyPr lIns="72000" rIns="72000"/>
          <a:lstStyle/>
          <a:p>
            <a:pPr algn="l"/>
            <a:r>
              <a:rPr lang="en-US" sz="800" b="0" i="0" u="none">
                <a:solidFill>
                  <a:srgbClr val="87888A"/>
                </a:solidFill>
              </a:rPr>
              <a:t>Ericsson Internal  |  2017-06-28  |  Page </a:t>
            </a:r>
            <a:fld id="{EC98EB83-161B-4B2C-AC90-F95302753693}" type="slidenum">
              <a:rPr lang="en-US" sz="800" b="0" i="0" u="none" smtClean="0">
                <a:solidFill>
                  <a:srgbClr val="87888A"/>
                </a:solidFill>
              </a:rPr>
              <a:t>‹#›</a:t>
            </a:fld>
            <a:endParaRPr lang="en-US" sz="800" b="0" i="0" u="none" dirty="0">
              <a:solidFill>
                <a:srgbClr val="87888A"/>
              </a:solidFill>
            </a:endParaRPr>
          </a:p>
        </p:txBody>
      </p:sp>
      <p:sp>
        <p:nvSpPr>
          <p:cNvPr id="21507" name="Content_SM"/>
          <p:cNvSpPr>
            <a:spLocks noGrp="1" noChangeArrowheads="1"/>
          </p:cNvSpPr>
          <p:nvPr>
            <p:ph type="body" idx="1"/>
          </p:nvPr>
        </p:nvSpPr>
        <p:spPr bwMode="auto">
          <a:xfrm>
            <a:off x="529168" y="1800000"/>
            <a:ext cx="11135785" cy="385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2000" tIns="0" rIns="7200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add text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506" name="Title_SM"/>
          <p:cNvSpPr>
            <a:spLocks noGrp="1" noChangeArrowheads="1"/>
          </p:cNvSpPr>
          <p:nvPr>
            <p:ph type="title"/>
          </p:nvPr>
        </p:nvSpPr>
        <p:spPr bwMode="auto">
          <a:xfrm>
            <a:off x="524935" y="239714"/>
            <a:ext cx="9992784" cy="1085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2000" tIns="0" rIns="72000" bIns="0" numCol="1" anchor="ctr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en-US" dirty="0"/>
              <a:t>Click to Add Header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  <p:sldLayoutId id="2147483678" r:id="rId2"/>
    <p:sldLayoutId id="2147483700" r:id="rId3"/>
    <p:sldLayoutId id="2147483681" r:id="rId4"/>
    <p:sldLayoutId id="2147483680" r:id="rId5"/>
    <p:sldLayoutId id="2147483699" r:id="rId6"/>
    <p:sldLayoutId id="2147483696" r:id="rId7"/>
    <p:sldLayoutId id="2147483698" r:id="rId8"/>
    <p:sldLayoutId id="2147483697" r:id="rId9"/>
    <p:sldLayoutId id="2147483685" r:id="rId10"/>
    <p:sldLayoutId id="2147483686" r:id="rId11"/>
    <p:sldLayoutId id="2147483687" r:id="rId12"/>
    <p:sldLayoutId id="2147483682" r:id="rId13"/>
    <p:sldLayoutId id="2147483683" r:id="rId14"/>
    <p:sldLayoutId id="2147483684" r:id="rId15"/>
    <p:sldLayoutId id="2147483688" r:id="rId16"/>
    <p:sldLayoutId id="2147483695" r:id="rId17"/>
  </p:sldLayoutIdLst>
  <p:hf sldNum="0" hdr="0" ftr="0" dt="0"/>
  <p:txStyles>
    <p:titleStyle>
      <a:lvl1pPr algn="l" rtl="0" eaLnBrk="1" fontAlgn="base" hangingPunct="1">
        <a:lnSpc>
          <a:spcPct val="75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Ericsson Capital T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Ericsson Capital TT" pitchFamily="2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Ericsson Capital TT" pitchFamily="2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Ericsson Capital TT" pitchFamily="2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Ericsson Capital TT" pitchFamily="2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Ericsson Capital TT" pitchFamily="2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Ericsson Capital TT" pitchFamily="2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Ericsson Capital TT" pitchFamily="2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1"/>
          </a:solidFill>
          <a:latin typeface="Ericsson Capital TT" pitchFamily="2" charset="0"/>
        </a:defRPr>
      </a:lvl9pPr>
    </p:titleStyle>
    <p:bodyStyle>
      <a:lvl1pPr marL="176213" indent="-176213" algn="l" rtl="0" eaLnBrk="1" fontAlgn="base" hangingPunct="1">
        <a:spcBef>
          <a:spcPct val="20000"/>
        </a:spcBef>
        <a:spcAft>
          <a:spcPct val="0"/>
        </a:spcAft>
        <a:buClr>
          <a:srgbClr val="00A9D4"/>
        </a:buClr>
        <a:buFont typeface="Arial" charset="0"/>
        <a:buChar char="›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1778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Ericsson Capital TT" pitchFamily="2" charset="0"/>
        <a:buChar char="–"/>
        <a:defRPr sz="2000">
          <a:solidFill>
            <a:schemeClr val="tx1"/>
          </a:solidFill>
          <a:latin typeface="+mn-lt"/>
        </a:defRPr>
      </a:lvl2pPr>
      <a:lvl3pPr marL="892175" indent="-179388" algn="l" rtl="0" eaLnBrk="1" fontAlgn="base" hangingPunct="1">
        <a:spcBef>
          <a:spcPct val="20000"/>
        </a:spcBef>
        <a:spcAft>
          <a:spcPct val="0"/>
        </a:spcAft>
        <a:buClr>
          <a:srgbClr val="92CCE5"/>
        </a:buClr>
        <a:buFont typeface="Ericsson Capital TT" pitchFamily="2" charset="0"/>
        <a:buChar char="›"/>
        <a:defRPr sz="2000">
          <a:solidFill>
            <a:schemeClr val="tx1"/>
          </a:solidFill>
          <a:latin typeface="+mn-lt"/>
        </a:defRPr>
      </a:lvl3pPr>
      <a:lvl4pPr marL="1252538" indent="-18097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Ericsson Capital TT" pitchFamily="2" charset="0"/>
        <a:buChar char="-"/>
        <a:defRPr sz="2000">
          <a:solidFill>
            <a:schemeClr val="tx1"/>
          </a:solidFill>
          <a:latin typeface="+mn-lt"/>
        </a:defRPr>
      </a:lvl4pPr>
      <a:lvl5pPr marL="1614488" indent="-18097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Ericsson Capital TT" pitchFamily="2" charset="0"/>
        <a:buChar char="›"/>
        <a:defRPr sz="2000">
          <a:solidFill>
            <a:schemeClr val="tx1"/>
          </a:solidFill>
          <a:latin typeface="+mn-lt"/>
        </a:defRPr>
      </a:lvl5pPr>
      <a:lvl6pPr marL="2071688" indent="-18097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Ericsson Capital TT" pitchFamily="2" charset="0"/>
        <a:buChar char="›"/>
        <a:defRPr sz="2000">
          <a:solidFill>
            <a:schemeClr val="tx1"/>
          </a:solidFill>
          <a:latin typeface="+mn-lt"/>
        </a:defRPr>
      </a:lvl6pPr>
      <a:lvl7pPr marL="2528888" indent="-18097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Ericsson Capital TT" pitchFamily="2" charset="0"/>
        <a:buChar char="›"/>
        <a:defRPr sz="2000">
          <a:solidFill>
            <a:schemeClr val="tx1"/>
          </a:solidFill>
          <a:latin typeface="+mn-lt"/>
        </a:defRPr>
      </a:lvl7pPr>
      <a:lvl8pPr marL="2986088" indent="-18097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Ericsson Capital TT" pitchFamily="2" charset="0"/>
        <a:buChar char="›"/>
        <a:defRPr sz="2000">
          <a:solidFill>
            <a:schemeClr val="tx1"/>
          </a:solidFill>
          <a:latin typeface="+mn-lt"/>
        </a:defRPr>
      </a:lvl8pPr>
      <a:lvl9pPr marL="3443288" indent="-180975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Font typeface="Ericsson Capital TT" pitchFamily="2" charset="0"/>
        <a:buChar char="›"/>
        <a:defRPr sz="2000">
          <a:solidFill>
            <a:schemeClr val="tx1"/>
          </a:solidFill>
          <a:latin typeface="+mn-lt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45350" y="54449"/>
            <a:ext cx="9992784" cy="1085371"/>
          </a:xfrm>
        </p:spPr>
        <p:txBody>
          <a:bodyPr>
            <a:normAutofit/>
          </a:bodyPr>
          <a:lstStyle/>
          <a:p>
            <a:r>
              <a:rPr lang="en-US" sz="2400" dirty="0"/>
              <a:t>Distributed cloud contribution demo – link view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751771" y="4926471"/>
            <a:ext cx="8130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rgbClr val="FFFFFF"/>
                </a:solidFill>
              </a:rPr>
              <a:t>MUCONV</a:t>
            </a:r>
          </a:p>
        </p:txBody>
      </p:sp>
      <p:sp>
        <p:nvSpPr>
          <p:cNvPr id="32" name="Rectangle: Rounded Corners 31"/>
          <p:cNvSpPr/>
          <p:nvPr/>
        </p:nvSpPr>
        <p:spPr bwMode="auto">
          <a:xfrm>
            <a:off x="2732502" y="4531603"/>
            <a:ext cx="1092625" cy="767640"/>
          </a:xfrm>
          <a:prstGeom prst="roundRect">
            <a:avLst/>
          </a:prstGeom>
          <a:solidFill>
            <a:srgbClr val="89BA17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886932" y="4752555"/>
            <a:ext cx="8210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rgbClr val="FFFFFF"/>
                </a:solidFill>
              </a:rPr>
              <a:t>AVP 2000</a:t>
            </a:r>
          </a:p>
        </p:txBody>
      </p:sp>
      <p:sp>
        <p:nvSpPr>
          <p:cNvPr id="35" name="Rectangle: Rounded Corners 34"/>
          <p:cNvSpPr/>
          <p:nvPr/>
        </p:nvSpPr>
        <p:spPr bwMode="auto">
          <a:xfrm>
            <a:off x="5581831" y="1407383"/>
            <a:ext cx="2243705" cy="2881860"/>
          </a:xfrm>
          <a:prstGeom prst="roundRect">
            <a:avLst/>
          </a:prstGeom>
          <a:solidFill>
            <a:srgbClr val="00A9D4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charset="0"/>
              </a:rPr>
              <a:t>G6 server</a:t>
            </a:r>
          </a:p>
        </p:txBody>
      </p:sp>
      <p:sp>
        <p:nvSpPr>
          <p:cNvPr id="39" name="Rectangle: Rounded Corners 38"/>
          <p:cNvSpPr/>
          <p:nvPr/>
        </p:nvSpPr>
        <p:spPr bwMode="auto">
          <a:xfrm>
            <a:off x="5736060" y="4814302"/>
            <a:ext cx="1356328" cy="344791"/>
          </a:xfrm>
          <a:prstGeom prst="roundRect">
            <a:avLst/>
          </a:prstGeom>
          <a:solidFill>
            <a:srgbClr val="89BA17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5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charset="0"/>
              </a:rPr>
              <a:t>MFCP 2</a:t>
            </a:r>
          </a:p>
        </p:txBody>
      </p:sp>
      <p:sp>
        <p:nvSpPr>
          <p:cNvPr id="60" name="Rectangle: Rounded Corners 59"/>
          <p:cNvSpPr/>
          <p:nvPr/>
        </p:nvSpPr>
        <p:spPr bwMode="auto">
          <a:xfrm>
            <a:off x="10238134" y="5634425"/>
            <a:ext cx="620009" cy="235973"/>
          </a:xfrm>
          <a:prstGeom prst="roundRect">
            <a:avLst/>
          </a:prstGeom>
          <a:solidFill>
            <a:srgbClr val="89BA17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0858143" y="5584946"/>
            <a:ext cx="9717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Appliance</a:t>
            </a:r>
          </a:p>
        </p:txBody>
      </p:sp>
      <p:sp>
        <p:nvSpPr>
          <p:cNvPr id="62" name="Rectangle: Rounded Corners 61"/>
          <p:cNvSpPr/>
          <p:nvPr/>
        </p:nvSpPr>
        <p:spPr bwMode="auto">
          <a:xfrm>
            <a:off x="10238134" y="5980865"/>
            <a:ext cx="620009" cy="259750"/>
          </a:xfrm>
          <a:prstGeom prst="roundRect">
            <a:avLst/>
          </a:prstGeom>
          <a:solidFill>
            <a:srgbClr val="8F3F7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0858143" y="5922706"/>
            <a:ext cx="10615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Application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4482570" y="1055047"/>
            <a:ext cx="10999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Amsterdam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7092388" y="5954165"/>
            <a:ext cx="845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4K SDI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619760" y="4513291"/>
            <a:ext cx="15951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/>
              <a:t>HD (720p50) SDI</a:t>
            </a:r>
          </a:p>
        </p:txBody>
      </p:sp>
      <p:sp>
        <p:nvSpPr>
          <p:cNvPr id="79" name="TextBox 78"/>
          <p:cNvSpPr txBox="1"/>
          <p:nvPr/>
        </p:nvSpPr>
        <p:spPr>
          <a:xfrm>
            <a:off x="802832" y="5379857"/>
            <a:ext cx="29973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/>
              <a:t>AVP 2000 output also used for optimized latency OTT demo (DTC)</a:t>
            </a:r>
          </a:p>
        </p:txBody>
      </p:sp>
      <p:sp>
        <p:nvSpPr>
          <p:cNvPr id="107" name="Rectangle: Rounded Corners 106"/>
          <p:cNvSpPr/>
          <p:nvPr/>
        </p:nvSpPr>
        <p:spPr bwMode="auto">
          <a:xfrm>
            <a:off x="5739235" y="6005622"/>
            <a:ext cx="1354185" cy="408186"/>
          </a:xfrm>
          <a:prstGeom prst="roundRect">
            <a:avLst/>
          </a:prstGeom>
          <a:solidFill>
            <a:srgbClr val="89BA17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charset="0"/>
              </a:rPr>
              <a:t>MFCP 4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5782327" y="5438653"/>
            <a:ext cx="4844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IBC</a:t>
            </a:r>
          </a:p>
        </p:txBody>
      </p:sp>
      <p:sp>
        <p:nvSpPr>
          <p:cNvPr id="114" name="Rectangle: Rounded Corners 113"/>
          <p:cNvSpPr/>
          <p:nvPr/>
        </p:nvSpPr>
        <p:spPr bwMode="auto">
          <a:xfrm>
            <a:off x="5739235" y="5413006"/>
            <a:ext cx="1356328" cy="344791"/>
          </a:xfrm>
          <a:prstGeom prst="roundRect">
            <a:avLst/>
          </a:prstGeom>
          <a:solidFill>
            <a:srgbClr val="89BA17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charset="0"/>
              </a:rPr>
              <a:t>MFCP 3</a:t>
            </a:r>
          </a:p>
        </p:txBody>
      </p:sp>
      <p:sp>
        <p:nvSpPr>
          <p:cNvPr id="6" name="Rectangle 5"/>
          <p:cNvSpPr/>
          <p:nvPr/>
        </p:nvSpPr>
        <p:spPr>
          <a:xfrm>
            <a:off x="5608673" y="6363507"/>
            <a:ext cx="129073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Confidence Monitor</a:t>
            </a:r>
            <a:endParaRPr lang="en-GB" sz="1000" dirty="0"/>
          </a:p>
        </p:txBody>
      </p:sp>
      <p:sp>
        <p:nvSpPr>
          <p:cNvPr id="119" name="Rectangle: Rounded Corners 118"/>
          <p:cNvSpPr/>
          <p:nvPr/>
        </p:nvSpPr>
        <p:spPr bwMode="auto">
          <a:xfrm>
            <a:off x="5733006" y="1848685"/>
            <a:ext cx="742225" cy="214314"/>
          </a:xfrm>
          <a:prstGeom prst="roundRect">
            <a:avLst/>
          </a:prstGeom>
          <a:solidFill>
            <a:schemeClr val="accent6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72000" tIns="45720" rIns="72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AWS VPN</a:t>
            </a:r>
          </a:p>
        </p:txBody>
      </p:sp>
      <p:sp>
        <p:nvSpPr>
          <p:cNvPr id="118" name="Arrow: Right 117">
            <a:extLst>
              <a:ext uri="{FF2B5EF4-FFF2-40B4-BE49-F238E27FC236}">
                <a16:creationId xmlns:a16="http://schemas.microsoft.com/office/drawing/2014/main" id="{8AC1E0A7-01EF-4AF9-9EAF-868DE127D6FC}"/>
              </a:ext>
            </a:extLst>
          </p:cNvPr>
          <p:cNvSpPr/>
          <p:nvPr/>
        </p:nvSpPr>
        <p:spPr bwMode="auto">
          <a:xfrm>
            <a:off x="2223690" y="4599291"/>
            <a:ext cx="493989" cy="170734"/>
          </a:xfrm>
          <a:prstGeom prst="rightArrow">
            <a:avLst/>
          </a:prstGeom>
          <a:solidFill>
            <a:srgbClr val="FABB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7" name="Rectangle: Rounded Corners 116"/>
          <p:cNvSpPr/>
          <p:nvPr/>
        </p:nvSpPr>
        <p:spPr bwMode="auto">
          <a:xfrm>
            <a:off x="5728316" y="2101712"/>
            <a:ext cx="525726" cy="344791"/>
          </a:xfrm>
          <a:prstGeom prst="roundRect">
            <a:avLst/>
          </a:prstGeom>
          <a:solidFill>
            <a:srgbClr val="8F3F7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charset="0"/>
              </a:rPr>
              <a:t>K8s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0450" y="3490038"/>
            <a:ext cx="914825" cy="657568"/>
          </a:xfrm>
          <a:prstGeom prst="rect">
            <a:avLst/>
          </a:prstGeom>
        </p:spPr>
      </p:pic>
      <p:sp>
        <p:nvSpPr>
          <p:cNvPr id="81" name="TextBox 80"/>
          <p:cNvSpPr txBox="1"/>
          <p:nvPr/>
        </p:nvSpPr>
        <p:spPr>
          <a:xfrm>
            <a:off x="6985623" y="3747556"/>
            <a:ext cx="6623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50000"/>
                  </a:schemeClr>
                </a:solidFill>
              </a:rPr>
              <a:t>MFEL</a:t>
            </a:r>
          </a:p>
        </p:txBody>
      </p:sp>
      <p:pic>
        <p:nvPicPr>
          <p:cNvPr id="127" name="Picture 1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5853" y="2331553"/>
            <a:ext cx="914825" cy="657568"/>
          </a:xfrm>
          <a:prstGeom prst="rect">
            <a:avLst/>
          </a:prstGeom>
        </p:spPr>
      </p:pic>
      <p:pic>
        <p:nvPicPr>
          <p:cNvPr id="129" name="Picture 1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7230" y="3156746"/>
            <a:ext cx="733028" cy="52689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9498" y="3247681"/>
            <a:ext cx="554588" cy="29748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auto">
          <a:xfrm>
            <a:off x="6921877" y="3237346"/>
            <a:ext cx="552209" cy="324991"/>
          </a:xfrm>
          <a:prstGeom prst="rect">
            <a:avLst/>
          </a:prstGeom>
          <a:blipFill dpi="0" rotWithShape="1">
            <a:blip r:embed="rId4">
              <a:alphaModFix amt="49000"/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33" name="Picture 1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9021" y="2019965"/>
            <a:ext cx="733028" cy="526894"/>
          </a:xfrm>
          <a:prstGeom prst="rect">
            <a:avLst/>
          </a:prstGeom>
        </p:spPr>
      </p:pic>
      <p:pic>
        <p:nvPicPr>
          <p:cNvPr id="134" name="Picture 1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1289" y="2110900"/>
            <a:ext cx="554588" cy="297488"/>
          </a:xfrm>
          <a:prstGeom prst="rect">
            <a:avLst/>
          </a:prstGeom>
        </p:spPr>
      </p:pic>
      <p:sp>
        <p:nvSpPr>
          <p:cNvPr id="135" name="Rectangle 134"/>
          <p:cNvSpPr/>
          <p:nvPr/>
        </p:nvSpPr>
        <p:spPr bwMode="auto">
          <a:xfrm>
            <a:off x="6833668" y="2100565"/>
            <a:ext cx="552209" cy="324991"/>
          </a:xfrm>
          <a:prstGeom prst="rect">
            <a:avLst/>
          </a:prstGeom>
          <a:blipFill dpi="0" rotWithShape="1">
            <a:blip r:embed="rId4">
              <a:alphaModFix amt="49000"/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8" name="Rectangle: Rounded Corners 137"/>
          <p:cNvSpPr/>
          <p:nvPr/>
        </p:nvSpPr>
        <p:spPr bwMode="auto">
          <a:xfrm>
            <a:off x="10238134" y="5252758"/>
            <a:ext cx="602722" cy="284974"/>
          </a:xfrm>
          <a:prstGeom prst="roundRect">
            <a:avLst/>
          </a:prstGeom>
          <a:solidFill>
            <a:srgbClr val="00A9D4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10868397" y="5247213"/>
            <a:ext cx="7120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Server</a:t>
            </a:r>
          </a:p>
        </p:txBody>
      </p:sp>
      <p:sp>
        <p:nvSpPr>
          <p:cNvPr id="141" name="TextBox 140"/>
          <p:cNvSpPr txBox="1"/>
          <p:nvPr/>
        </p:nvSpPr>
        <p:spPr>
          <a:xfrm>
            <a:off x="6865798" y="2589071"/>
            <a:ext cx="6928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50000"/>
                  </a:schemeClr>
                </a:solidFill>
              </a:rPr>
              <a:t>MFCP</a:t>
            </a:r>
          </a:p>
        </p:txBody>
      </p:sp>
      <p:sp>
        <p:nvSpPr>
          <p:cNvPr id="142" name="TextBox 141"/>
          <p:cNvSpPr txBox="1"/>
          <p:nvPr/>
        </p:nvSpPr>
        <p:spPr>
          <a:xfrm>
            <a:off x="6725784" y="2133842"/>
            <a:ext cx="851853" cy="4385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rgbClr val="111111"/>
                </a:solidFill>
              </a:rPr>
              <a:t>UDP-Monitor</a:t>
            </a:r>
          </a:p>
          <a:p>
            <a:pPr algn="ctr"/>
            <a:r>
              <a:rPr lang="en-US" sz="900" dirty="0">
                <a:solidFill>
                  <a:srgbClr val="111111"/>
                </a:solidFill>
              </a:rPr>
              <a:t>(</a:t>
            </a:r>
            <a:r>
              <a:rPr lang="en-US" sz="900" dirty="0" err="1">
                <a:solidFill>
                  <a:srgbClr val="111111"/>
                </a:solidFill>
              </a:rPr>
              <a:t>muhook</a:t>
            </a:r>
            <a:r>
              <a:rPr lang="en-US" sz="900" dirty="0">
                <a:solidFill>
                  <a:srgbClr val="111111"/>
                </a:solidFill>
              </a:rPr>
              <a:t>)</a:t>
            </a:r>
          </a:p>
        </p:txBody>
      </p:sp>
      <p:sp>
        <p:nvSpPr>
          <p:cNvPr id="143" name="TextBox 142"/>
          <p:cNvSpPr txBox="1"/>
          <p:nvPr/>
        </p:nvSpPr>
        <p:spPr>
          <a:xfrm>
            <a:off x="6793189" y="3113049"/>
            <a:ext cx="833566" cy="5770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900" dirty="0">
                <a:solidFill>
                  <a:srgbClr val="111111"/>
                </a:solidFill>
              </a:rPr>
              <a:t>UDP-Monitor</a:t>
            </a:r>
          </a:p>
          <a:p>
            <a:pPr algn="ctr"/>
            <a:r>
              <a:rPr lang="en-US" sz="900" dirty="0">
                <a:solidFill>
                  <a:srgbClr val="111111"/>
                </a:solidFill>
              </a:rPr>
              <a:t>(</a:t>
            </a:r>
            <a:r>
              <a:rPr lang="en-US" sz="900" dirty="0" err="1">
                <a:solidFill>
                  <a:srgbClr val="111111"/>
                </a:solidFill>
              </a:rPr>
              <a:t>muhook</a:t>
            </a:r>
            <a:r>
              <a:rPr lang="en-US" sz="900" dirty="0">
                <a:solidFill>
                  <a:srgbClr val="111111"/>
                </a:solidFill>
              </a:rPr>
              <a:t>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070062" y="4583237"/>
            <a:ext cx="77457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CE-X card</a:t>
            </a:r>
          </a:p>
        </p:txBody>
      </p:sp>
      <p:sp>
        <p:nvSpPr>
          <p:cNvPr id="145" name="Rectangle 144"/>
          <p:cNvSpPr/>
          <p:nvPr/>
        </p:nvSpPr>
        <p:spPr>
          <a:xfrm>
            <a:off x="3065379" y="5006537"/>
            <a:ext cx="76174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CE-HEVC</a:t>
            </a:r>
          </a:p>
        </p:txBody>
      </p:sp>
      <p:sp>
        <p:nvSpPr>
          <p:cNvPr id="147" name="Rectangle 146"/>
          <p:cNvSpPr/>
          <p:nvPr/>
        </p:nvSpPr>
        <p:spPr>
          <a:xfrm>
            <a:off x="6389009" y="6167587"/>
            <a:ext cx="63991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err="1"/>
              <a:t>Korysys</a:t>
            </a:r>
            <a:endParaRPr lang="en-US" sz="1000" dirty="0"/>
          </a:p>
        </p:txBody>
      </p:sp>
      <p:sp>
        <p:nvSpPr>
          <p:cNvPr id="149" name="Arrow: Right 148"/>
          <p:cNvSpPr/>
          <p:nvPr/>
        </p:nvSpPr>
        <p:spPr bwMode="auto">
          <a:xfrm>
            <a:off x="2223690" y="5031972"/>
            <a:ext cx="513578" cy="155125"/>
          </a:xfrm>
          <a:prstGeom prst="rightArrow">
            <a:avLst/>
          </a:prstGeom>
          <a:solidFill>
            <a:srgbClr val="00285F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0" name="TextBox 149"/>
          <p:cNvSpPr txBox="1"/>
          <p:nvPr/>
        </p:nvSpPr>
        <p:spPr>
          <a:xfrm>
            <a:off x="1092849" y="4927532"/>
            <a:ext cx="11113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/>
              <a:t>4K SDI</a:t>
            </a:r>
          </a:p>
        </p:txBody>
      </p:sp>
      <p:sp>
        <p:nvSpPr>
          <p:cNvPr id="152" name="TextBox 151"/>
          <p:cNvSpPr txBox="1"/>
          <p:nvPr/>
        </p:nvSpPr>
        <p:spPr>
          <a:xfrm>
            <a:off x="7016945" y="5310487"/>
            <a:ext cx="11807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SMPTE  2110</a:t>
            </a:r>
          </a:p>
          <a:p>
            <a:r>
              <a:rPr lang="en-US" sz="1200" dirty="0"/>
              <a:t>(720p50)</a:t>
            </a:r>
          </a:p>
        </p:txBody>
      </p:sp>
      <p:sp>
        <p:nvSpPr>
          <p:cNvPr id="153" name="Rectangle: Rounded Corners 152"/>
          <p:cNvSpPr/>
          <p:nvPr/>
        </p:nvSpPr>
        <p:spPr bwMode="auto">
          <a:xfrm>
            <a:off x="8711964" y="5315996"/>
            <a:ext cx="1191564" cy="523636"/>
          </a:xfrm>
          <a:prstGeom prst="roundRect">
            <a:avLst/>
          </a:prstGeom>
          <a:solidFill>
            <a:srgbClr val="89BA17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err="1">
                <a:ln>
                  <a:noFill/>
                </a:ln>
                <a:solidFill>
                  <a:schemeClr val="accent3"/>
                </a:solidFill>
                <a:effectLst/>
                <a:latin typeface="Arial" charset="0"/>
              </a:rPr>
              <a:t>Tek</a:t>
            </a:r>
            <a:r>
              <a:rPr kumimoji="0" lang="en-US" sz="10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charset="0"/>
              </a:rPr>
              <a:t> Prism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charset="0"/>
              </a:rPr>
              <a:t>GTP master, </a:t>
            </a:r>
            <a:r>
              <a:rPr kumimoji="0" lang="en-US" sz="1000" b="0" i="0" u="none" strike="noStrike" cap="none" normalizeH="0" baseline="0" dirty="0" err="1">
                <a:ln>
                  <a:noFill/>
                </a:ln>
                <a:solidFill>
                  <a:schemeClr val="accent3"/>
                </a:solidFill>
                <a:effectLst/>
                <a:latin typeface="Arial" charset="0"/>
              </a:rPr>
              <a:t>etc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accent3"/>
              </a:solidFill>
              <a:effectLst/>
              <a:latin typeface="Arial" charset="0"/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7044813" y="4676249"/>
            <a:ext cx="20822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720p50 SDI from AVP 2000</a:t>
            </a:r>
          </a:p>
          <a:p>
            <a:r>
              <a:rPr lang="en-US" sz="1200" dirty="0"/>
              <a:t>Or from MFEL</a:t>
            </a:r>
          </a:p>
        </p:txBody>
      </p:sp>
      <p:sp>
        <p:nvSpPr>
          <p:cNvPr id="157" name="TextBox 156"/>
          <p:cNvSpPr txBox="1"/>
          <p:nvPr/>
        </p:nvSpPr>
        <p:spPr>
          <a:xfrm>
            <a:off x="7786538" y="2379725"/>
            <a:ext cx="10181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720p50 SDI</a:t>
            </a:r>
          </a:p>
        </p:txBody>
      </p:sp>
      <p:cxnSp>
        <p:nvCxnSpPr>
          <p:cNvPr id="16" name="Connector: Elbow 15"/>
          <p:cNvCxnSpPr>
            <a:stCxn id="145" idx="3"/>
            <a:endCxn id="107" idx="1"/>
          </p:cNvCxnSpPr>
          <p:nvPr/>
        </p:nvCxnSpPr>
        <p:spPr bwMode="auto">
          <a:xfrm>
            <a:off x="3827126" y="5129648"/>
            <a:ext cx="1912109" cy="1080067"/>
          </a:xfrm>
          <a:prstGeom prst="bentConnector3">
            <a:avLst/>
          </a:prstGeom>
          <a:solidFill>
            <a:schemeClr val="accent1"/>
          </a:solidFill>
          <a:ln w="47625" cap="flat" cmpd="sng" algn="ctr">
            <a:solidFill>
              <a:srgbClr val="00285F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58" name="Rectangle 157"/>
          <p:cNvSpPr/>
          <p:nvPr/>
        </p:nvSpPr>
        <p:spPr>
          <a:xfrm>
            <a:off x="3769141" y="4920606"/>
            <a:ext cx="68961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Multicast</a:t>
            </a:r>
          </a:p>
        </p:txBody>
      </p:sp>
      <p:cxnSp>
        <p:nvCxnSpPr>
          <p:cNvPr id="18" name="Connector: Elbow 17"/>
          <p:cNvCxnSpPr>
            <a:stCxn id="13" idx="3"/>
            <a:endCxn id="114" idx="1"/>
          </p:cNvCxnSpPr>
          <p:nvPr/>
        </p:nvCxnSpPr>
        <p:spPr bwMode="auto">
          <a:xfrm>
            <a:off x="3844633" y="4706348"/>
            <a:ext cx="1894602" cy="879054"/>
          </a:xfrm>
          <a:prstGeom prst="bentConnector3">
            <a:avLst>
              <a:gd name="adj1" fmla="val 64580"/>
            </a:avLst>
          </a:prstGeom>
          <a:solidFill>
            <a:schemeClr val="accent1"/>
          </a:solidFill>
          <a:ln w="47625" cap="flat" cmpd="sng" algn="ctr">
            <a:solidFill>
              <a:srgbClr val="FABB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3" name="Connector: Elbow 22"/>
          <p:cNvCxnSpPr>
            <a:endCxn id="127" idx="1"/>
          </p:cNvCxnSpPr>
          <p:nvPr/>
        </p:nvCxnSpPr>
        <p:spPr bwMode="auto">
          <a:xfrm rot="5400000" flipH="1" flipV="1">
            <a:off x="4882772" y="2844866"/>
            <a:ext cx="2037609" cy="1668553"/>
          </a:xfrm>
          <a:prstGeom prst="bentConnector2">
            <a:avLst/>
          </a:prstGeom>
          <a:solidFill>
            <a:schemeClr val="accent1"/>
          </a:solidFill>
          <a:ln w="47625" cap="flat" cmpd="sng" algn="ctr">
            <a:solidFill>
              <a:srgbClr val="FABB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>
            <a:off x="5067300" y="5069248"/>
            <a:ext cx="668760" cy="0"/>
          </a:xfrm>
          <a:prstGeom prst="straightConnector1">
            <a:avLst/>
          </a:prstGeom>
          <a:solidFill>
            <a:schemeClr val="accent1"/>
          </a:solidFill>
          <a:ln w="47625" cap="flat" cmpd="sng" algn="ctr">
            <a:solidFill>
              <a:srgbClr val="FABB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59" name="Rectangle 158"/>
          <p:cNvSpPr/>
          <p:nvPr/>
        </p:nvSpPr>
        <p:spPr>
          <a:xfrm>
            <a:off x="3769141" y="4473240"/>
            <a:ext cx="68961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Multicast</a:t>
            </a:r>
          </a:p>
        </p:txBody>
      </p:sp>
      <p:cxnSp>
        <p:nvCxnSpPr>
          <p:cNvPr id="37" name="Connector: Elbow 36"/>
          <p:cNvCxnSpPr/>
          <p:nvPr/>
        </p:nvCxnSpPr>
        <p:spPr bwMode="auto">
          <a:xfrm flipH="1">
            <a:off x="5736060" y="3723568"/>
            <a:ext cx="2019215" cy="1167876"/>
          </a:xfrm>
          <a:prstGeom prst="bentConnector5">
            <a:avLst>
              <a:gd name="adj1" fmla="val -27988"/>
              <a:gd name="adj2" fmla="val 65395"/>
              <a:gd name="adj3" fmla="val 111321"/>
            </a:avLst>
          </a:prstGeom>
          <a:solidFill>
            <a:schemeClr val="accent1"/>
          </a:solidFill>
          <a:ln w="476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60" name="Rectangle 159"/>
          <p:cNvSpPr/>
          <p:nvPr/>
        </p:nvSpPr>
        <p:spPr>
          <a:xfrm>
            <a:off x="7797988" y="3473465"/>
            <a:ext cx="68961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Multicast</a:t>
            </a:r>
          </a:p>
        </p:txBody>
      </p:sp>
      <p:sp>
        <p:nvSpPr>
          <p:cNvPr id="192" name="Freeform: Shape 191"/>
          <p:cNvSpPr/>
          <p:nvPr/>
        </p:nvSpPr>
        <p:spPr bwMode="auto">
          <a:xfrm>
            <a:off x="619760" y="1021080"/>
            <a:ext cx="9319260" cy="5684520"/>
          </a:xfrm>
          <a:custGeom>
            <a:avLst/>
            <a:gdLst>
              <a:gd name="connsiteX0" fmla="*/ 9319260 w 9319260"/>
              <a:gd name="connsiteY0" fmla="*/ 5539740 h 5570220"/>
              <a:gd name="connsiteX1" fmla="*/ 9319260 w 9319260"/>
              <a:gd name="connsiteY1" fmla="*/ 0 h 5570220"/>
              <a:gd name="connsiteX2" fmla="*/ 3825240 w 9319260"/>
              <a:gd name="connsiteY2" fmla="*/ 0 h 5570220"/>
              <a:gd name="connsiteX3" fmla="*/ 3825240 w 9319260"/>
              <a:gd name="connsiteY3" fmla="*/ 2971800 h 5570220"/>
              <a:gd name="connsiteX4" fmla="*/ 0 w 9319260"/>
              <a:gd name="connsiteY4" fmla="*/ 2971800 h 5570220"/>
              <a:gd name="connsiteX5" fmla="*/ 0 w 9319260"/>
              <a:gd name="connsiteY5" fmla="*/ 4739640 h 5570220"/>
              <a:gd name="connsiteX6" fmla="*/ 3177540 w 9319260"/>
              <a:gd name="connsiteY6" fmla="*/ 4739640 h 5570220"/>
              <a:gd name="connsiteX7" fmla="*/ 3177540 w 9319260"/>
              <a:gd name="connsiteY7" fmla="*/ 5570220 h 5570220"/>
              <a:gd name="connsiteX8" fmla="*/ 9281160 w 9319260"/>
              <a:gd name="connsiteY8" fmla="*/ 5570220 h 5570220"/>
              <a:gd name="connsiteX9" fmla="*/ 9319260 w 9319260"/>
              <a:gd name="connsiteY9" fmla="*/ 5539740 h 5570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19260" h="5570220">
                <a:moveTo>
                  <a:pt x="9319260" y="5539740"/>
                </a:moveTo>
                <a:lnTo>
                  <a:pt x="9319260" y="0"/>
                </a:lnTo>
                <a:lnTo>
                  <a:pt x="3825240" y="0"/>
                </a:lnTo>
                <a:lnTo>
                  <a:pt x="3825240" y="2971800"/>
                </a:lnTo>
                <a:lnTo>
                  <a:pt x="0" y="2971800"/>
                </a:lnTo>
                <a:lnTo>
                  <a:pt x="0" y="4739640"/>
                </a:lnTo>
                <a:lnTo>
                  <a:pt x="3177540" y="4739640"/>
                </a:lnTo>
                <a:lnTo>
                  <a:pt x="3177540" y="5570220"/>
                </a:lnTo>
                <a:lnTo>
                  <a:pt x="9281160" y="5570220"/>
                </a:lnTo>
                <a:lnTo>
                  <a:pt x="9319260" y="5539740"/>
                </a:lnTo>
                <a:close/>
              </a:path>
            </a:pathLst>
          </a:custGeom>
          <a:noFill/>
          <a:ln w="34925" cap="rnd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96" name="Straight Arrow Connector 195"/>
          <p:cNvCxnSpPr>
            <a:stCxn id="127" idx="3"/>
          </p:cNvCxnSpPr>
          <p:nvPr/>
        </p:nvCxnSpPr>
        <p:spPr bwMode="auto">
          <a:xfrm>
            <a:off x="7650678" y="2660337"/>
            <a:ext cx="1381904" cy="1"/>
          </a:xfrm>
          <a:prstGeom prst="straightConnector1">
            <a:avLst/>
          </a:prstGeom>
          <a:solidFill>
            <a:schemeClr val="accent1"/>
          </a:solidFill>
          <a:ln w="47625" cap="flat" cmpd="sng" algn="ctr">
            <a:solidFill>
              <a:srgbClr val="FABB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8" name="Straight Arrow Connector 197"/>
          <p:cNvCxnSpPr>
            <a:stCxn id="39" idx="3"/>
          </p:cNvCxnSpPr>
          <p:nvPr/>
        </p:nvCxnSpPr>
        <p:spPr bwMode="auto">
          <a:xfrm flipV="1">
            <a:off x="7092388" y="4974867"/>
            <a:ext cx="2149808" cy="11831"/>
          </a:xfrm>
          <a:prstGeom prst="straightConnector1">
            <a:avLst/>
          </a:prstGeom>
          <a:solidFill>
            <a:schemeClr val="accent1"/>
          </a:solidFill>
          <a:ln w="47625" cap="flat" cmpd="sng" algn="ctr">
            <a:solidFill>
              <a:srgbClr val="FABB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01" name="Straight Arrow Connector 200"/>
          <p:cNvCxnSpPr>
            <a:stCxn id="114" idx="3"/>
            <a:endCxn id="153" idx="1"/>
          </p:cNvCxnSpPr>
          <p:nvPr/>
        </p:nvCxnSpPr>
        <p:spPr bwMode="auto">
          <a:xfrm flipV="1">
            <a:off x="7095563" y="5577814"/>
            <a:ext cx="1616401" cy="7588"/>
          </a:xfrm>
          <a:prstGeom prst="straightConnector1">
            <a:avLst/>
          </a:prstGeom>
          <a:solidFill>
            <a:schemeClr val="accent1"/>
          </a:solidFill>
          <a:ln w="47625" cap="flat" cmpd="sng" algn="ctr">
            <a:solidFill>
              <a:srgbClr val="FABB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05" name="Straight Arrow Connector 204"/>
          <p:cNvCxnSpPr>
            <a:stCxn id="107" idx="3"/>
          </p:cNvCxnSpPr>
          <p:nvPr/>
        </p:nvCxnSpPr>
        <p:spPr bwMode="auto">
          <a:xfrm>
            <a:off x="7093420" y="6209715"/>
            <a:ext cx="2054705" cy="0"/>
          </a:xfrm>
          <a:prstGeom prst="straightConnector1">
            <a:avLst/>
          </a:prstGeom>
          <a:solidFill>
            <a:schemeClr val="accent1"/>
          </a:solidFill>
          <a:ln w="47625" cap="flat" cmpd="sng" algn="ctr">
            <a:solidFill>
              <a:srgbClr val="00285F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09" name="TextBox 208"/>
          <p:cNvSpPr txBox="1"/>
          <p:nvPr/>
        </p:nvSpPr>
        <p:spPr>
          <a:xfrm>
            <a:off x="7898576" y="1301388"/>
            <a:ext cx="18859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Demo MFEL (aka ‘MFCP transcode’) and MFCP containers are run one at a time – both containers should not be running at the same time.</a:t>
            </a:r>
          </a:p>
        </p:txBody>
      </p:sp>
      <p:sp>
        <p:nvSpPr>
          <p:cNvPr id="210" name="Flowchart: Magnetic Disk 209"/>
          <p:cNvSpPr/>
          <p:nvPr/>
        </p:nvSpPr>
        <p:spPr bwMode="auto">
          <a:xfrm>
            <a:off x="5831977" y="3459197"/>
            <a:ext cx="386499" cy="549969"/>
          </a:xfrm>
          <a:prstGeom prst="flowChartMagneticDisk">
            <a:avLst/>
          </a:prstGeom>
          <a:solidFill>
            <a:srgbClr val="8F3F7B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Arrow: Right 13"/>
          <p:cNvSpPr/>
          <p:nvPr/>
        </p:nvSpPr>
        <p:spPr bwMode="auto">
          <a:xfrm>
            <a:off x="5977214" y="3545169"/>
            <a:ext cx="961070" cy="565580"/>
          </a:xfrm>
          <a:prstGeom prst="rightArrow">
            <a:avLst>
              <a:gd name="adj1" fmla="val 50000"/>
              <a:gd name="adj2" fmla="val 73578"/>
            </a:avLst>
          </a:prstGeom>
          <a:solidFill>
            <a:srgbClr val="8F3F7B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charset="0"/>
              </a:rPr>
              <a:t>Streamer</a:t>
            </a:r>
          </a:p>
        </p:txBody>
      </p:sp>
      <p:sp>
        <p:nvSpPr>
          <p:cNvPr id="77" name="Rectangle: Rounded Corners 76"/>
          <p:cNvSpPr/>
          <p:nvPr/>
        </p:nvSpPr>
        <p:spPr bwMode="auto">
          <a:xfrm>
            <a:off x="2076360" y="2977932"/>
            <a:ext cx="950920" cy="831163"/>
          </a:xfrm>
          <a:prstGeom prst="roundRect">
            <a:avLst/>
          </a:prstGeom>
          <a:solidFill>
            <a:srgbClr val="00A9D4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charset="0"/>
              </a:rPr>
              <a:t>T2 Micro</a:t>
            </a:r>
          </a:p>
        </p:txBody>
      </p:sp>
      <p:sp>
        <p:nvSpPr>
          <p:cNvPr id="80" name="Rectangle: Rounded Corners 79"/>
          <p:cNvSpPr/>
          <p:nvPr/>
        </p:nvSpPr>
        <p:spPr bwMode="auto">
          <a:xfrm>
            <a:off x="637077" y="1480556"/>
            <a:ext cx="2390202" cy="1414603"/>
          </a:xfrm>
          <a:prstGeom prst="roundRect">
            <a:avLst/>
          </a:prstGeom>
          <a:solidFill>
            <a:srgbClr val="00A9D4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charset="0"/>
              </a:rPr>
              <a:t>T2 Micro</a:t>
            </a:r>
          </a:p>
        </p:txBody>
      </p:sp>
      <p:sp>
        <p:nvSpPr>
          <p:cNvPr id="83" name="Rectangle: Rounded Corners 82"/>
          <p:cNvSpPr/>
          <p:nvPr/>
        </p:nvSpPr>
        <p:spPr bwMode="auto">
          <a:xfrm>
            <a:off x="641443" y="2968560"/>
            <a:ext cx="1365188" cy="831163"/>
          </a:xfrm>
          <a:prstGeom prst="roundRect">
            <a:avLst/>
          </a:prstGeom>
          <a:solidFill>
            <a:srgbClr val="00A9D4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charset="0"/>
              </a:rPr>
              <a:t>T2 Micro</a:t>
            </a:r>
          </a:p>
        </p:txBody>
      </p:sp>
      <p:sp>
        <p:nvSpPr>
          <p:cNvPr id="87" name="Rectangle: Rounded Corners 86"/>
          <p:cNvSpPr/>
          <p:nvPr/>
        </p:nvSpPr>
        <p:spPr bwMode="auto">
          <a:xfrm>
            <a:off x="552450" y="956995"/>
            <a:ext cx="2579815" cy="2987977"/>
          </a:xfrm>
          <a:prstGeom prst="roundRect">
            <a:avLst/>
          </a:prstGeom>
          <a:noFill/>
          <a:ln w="38100" cap="flat" cmpd="sng" algn="ctr">
            <a:solidFill>
              <a:srgbClr val="58585A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/>
              <a:t>AWS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8" name="Rectangle: Rounded Corners 87"/>
          <p:cNvSpPr/>
          <p:nvPr/>
        </p:nvSpPr>
        <p:spPr bwMode="auto">
          <a:xfrm>
            <a:off x="1860394" y="2058217"/>
            <a:ext cx="1024573" cy="344791"/>
          </a:xfrm>
          <a:prstGeom prst="roundRect">
            <a:avLst/>
          </a:prstGeom>
          <a:solidFill>
            <a:srgbClr val="8F3F7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9" name="TextBox 88"/>
          <p:cNvSpPr txBox="1"/>
          <p:nvPr/>
        </p:nvSpPr>
        <p:spPr>
          <a:xfrm>
            <a:off x="2051477" y="2090864"/>
            <a:ext cx="69281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 err="1">
                <a:solidFill>
                  <a:srgbClr val="FFFFFF"/>
                </a:solidFill>
              </a:rPr>
              <a:t>Grafana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90" name="Rectangle: Rounded Corners 89"/>
          <p:cNvSpPr/>
          <p:nvPr/>
        </p:nvSpPr>
        <p:spPr bwMode="auto">
          <a:xfrm>
            <a:off x="746777" y="2039930"/>
            <a:ext cx="1024573" cy="344791"/>
          </a:xfrm>
          <a:prstGeom prst="roundRect">
            <a:avLst/>
          </a:prstGeom>
          <a:solidFill>
            <a:srgbClr val="8F3F7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1" name="TextBox 90"/>
          <p:cNvSpPr txBox="1"/>
          <p:nvPr/>
        </p:nvSpPr>
        <p:spPr>
          <a:xfrm>
            <a:off x="812025" y="2072577"/>
            <a:ext cx="9444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rgbClr val="FFFFFF"/>
                </a:solidFill>
              </a:rPr>
              <a:t>Prometheus</a:t>
            </a:r>
          </a:p>
        </p:txBody>
      </p:sp>
      <p:sp>
        <p:nvSpPr>
          <p:cNvPr id="92" name="Rectangle: Rounded Corners 91"/>
          <p:cNvSpPr/>
          <p:nvPr/>
        </p:nvSpPr>
        <p:spPr bwMode="auto">
          <a:xfrm>
            <a:off x="746777" y="2420440"/>
            <a:ext cx="1024573" cy="344791"/>
          </a:xfrm>
          <a:prstGeom prst="roundRect">
            <a:avLst/>
          </a:prstGeom>
          <a:solidFill>
            <a:srgbClr val="8F3F7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3" name="TextBox 92"/>
          <p:cNvSpPr txBox="1"/>
          <p:nvPr/>
        </p:nvSpPr>
        <p:spPr>
          <a:xfrm>
            <a:off x="905803" y="2453087"/>
            <a:ext cx="7569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>
                <a:solidFill>
                  <a:srgbClr val="FFFFFF"/>
                </a:solidFill>
              </a:rPr>
              <a:t>Logstash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94" name="Rectangle: Rounded Corners 93"/>
          <p:cNvSpPr/>
          <p:nvPr/>
        </p:nvSpPr>
        <p:spPr bwMode="auto">
          <a:xfrm>
            <a:off x="1860394" y="1677114"/>
            <a:ext cx="1024573" cy="344791"/>
          </a:xfrm>
          <a:prstGeom prst="roundRect">
            <a:avLst/>
          </a:prstGeom>
          <a:solidFill>
            <a:srgbClr val="8F3F7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5" name="Rectangle: Rounded Corners 94"/>
          <p:cNvSpPr/>
          <p:nvPr/>
        </p:nvSpPr>
        <p:spPr bwMode="auto">
          <a:xfrm>
            <a:off x="1860394" y="2435140"/>
            <a:ext cx="1024573" cy="344791"/>
          </a:xfrm>
          <a:prstGeom prst="roundRect">
            <a:avLst/>
          </a:prstGeom>
          <a:solidFill>
            <a:srgbClr val="8F3F7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96" name="TextBox 95"/>
          <p:cNvSpPr txBox="1"/>
          <p:nvPr/>
        </p:nvSpPr>
        <p:spPr>
          <a:xfrm>
            <a:off x="2085143" y="2467787"/>
            <a:ext cx="62549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>
                <a:solidFill>
                  <a:srgbClr val="FFFFFF"/>
                </a:solidFill>
              </a:rPr>
              <a:t>Kibana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97" name="Rectangle: Rounded Corners 96"/>
          <p:cNvSpPr/>
          <p:nvPr/>
        </p:nvSpPr>
        <p:spPr bwMode="auto">
          <a:xfrm>
            <a:off x="2202811" y="3514381"/>
            <a:ext cx="742225" cy="214314"/>
          </a:xfrm>
          <a:prstGeom prst="roundRect">
            <a:avLst/>
          </a:prstGeom>
          <a:solidFill>
            <a:schemeClr val="accent6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72000" tIns="45720" rIns="72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AWS VPN</a:t>
            </a:r>
          </a:p>
        </p:txBody>
      </p:sp>
      <p:sp>
        <p:nvSpPr>
          <p:cNvPr id="98" name="TextBox 97"/>
          <p:cNvSpPr txBox="1"/>
          <p:nvPr/>
        </p:nvSpPr>
        <p:spPr>
          <a:xfrm>
            <a:off x="1824385" y="1709875"/>
            <a:ext cx="11336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rgbClr val="FFFFFF"/>
                </a:solidFill>
              </a:rPr>
              <a:t>Choreographer</a:t>
            </a:r>
          </a:p>
        </p:txBody>
      </p:sp>
      <p:sp>
        <p:nvSpPr>
          <p:cNvPr id="99" name="Rectangle: Rounded Corners 98"/>
          <p:cNvSpPr/>
          <p:nvPr/>
        </p:nvSpPr>
        <p:spPr bwMode="auto">
          <a:xfrm>
            <a:off x="748170" y="3341856"/>
            <a:ext cx="1024573" cy="344791"/>
          </a:xfrm>
          <a:prstGeom prst="roundRect">
            <a:avLst/>
          </a:prstGeom>
          <a:solidFill>
            <a:srgbClr val="8F3F7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charset="0"/>
              </a:rPr>
              <a:t>K8 Master</a:t>
            </a:r>
          </a:p>
        </p:txBody>
      </p:sp>
    </p:spTree>
    <p:extLst>
      <p:ext uri="{BB962C8B-B14F-4D97-AF65-F5344CB8AC3E}">
        <p14:creationId xmlns:p14="http://schemas.microsoft.com/office/powerpoint/2010/main" val="18193830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Rectangle: Rounded Corners 82"/>
          <p:cNvSpPr/>
          <p:nvPr/>
        </p:nvSpPr>
        <p:spPr bwMode="auto">
          <a:xfrm>
            <a:off x="2076360" y="2977932"/>
            <a:ext cx="950920" cy="831163"/>
          </a:xfrm>
          <a:prstGeom prst="roundRect">
            <a:avLst/>
          </a:prstGeom>
          <a:solidFill>
            <a:srgbClr val="00A9D4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charset="0"/>
              </a:rPr>
              <a:t>T2 Micro</a:t>
            </a:r>
          </a:p>
        </p:txBody>
      </p:sp>
      <p:sp>
        <p:nvSpPr>
          <p:cNvPr id="77" name="Rectangle: Rounded Corners 76"/>
          <p:cNvSpPr/>
          <p:nvPr/>
        </p:nvSpPr>
        <p:spPr bwMode="auto">
          <a:xfrm>
            <a:off x="637077" y="1480556"/>
            <a:ext cx="2390202" cy="1414603"/>
          </a:xfrm>
          <a:prstGeom prst="roundRect">
            <a:avLst/>
          </a:prstGeom>
          <a:solidFill>
            <a:srgbClr val="00A9D4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charset="0"/>
              </a:rPr>
              <a:t>T2 Micro</a:t>
            </a:r>
          </a:p>
        </p:txBody>
      </p:sp>
      <p:sp>
        <p:nvSpPr>
          <p:cNvPr id="80" name="Rectangle: Rounded Corners 79"/>
          <p:cNvSpPr/>
          <p:nvPr/>
        </p:nvSpPr>
        <p:spPr bwMode="auto">
          <a:xfrm>
            <a:off x="641443" y="2968560"/>
            <a:ext cx="1365188" cy="831163"/>
          </a:xfrm>
          <a:prstGeom prst="roundRect">
            <a:avLst/>
          </a:prstGeom>
          <a:solidFill>
            <a:srgbClr val="00A9D4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charset="0"/>
              </a:rPr>
              <a:t>T2 Micro</a:t>
            </a: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245350" y="54449"/>
            <a:ext cx="9992784" cy="1085371"/>
          </a:xfrm>
        </p:spPr>
        <p:txBody>
          <a:bodyPr>
            <a:normAutofit/>
          </a:bodyPr>
          <a:lstStyle/>
          <a:p>
            <a:r>
              <a:rPr lang="en-US" sz="2400" dirty="0"/>
              <a:t>Distributed cloud contribution demo – IP address view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751771" y="4926471"/>
            <a:ext cx="813044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rgbClr val="FFFFFF"/>
                </a:solidFill>
              </a:rPr>
              <a:t>MUCONV</a:t>
            </a:r>
          </a:p>
        </p:txBody>
      </p:sp>
      <p:sp>
        <p:nvSpPr>
          <p:cNvPr id="32" name="Rectangle: Rounded Corners 31"/>
          <p:cNvSpPr/>
          <p:nvPr/>
        </p:nvSpPr>
        <p:spPr bwMode="auto">
          <a:xfrm>
            <a:off x="2732502" y="4531603"/>
            <a:ext cx="1092625" cy="767640"/>
          </a:xfrm>
          <a:prstGeom prst="roundRect">
            <a:avLst/>
          </a:prstGeom>
          <a:solidFill>
            <a:srgbClr val="89BA17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33" name="TextBox 32"/>
          <p:cNvSpPr txBox="1"/>
          <p:nvPr/>
        </p:nvSpPr>
        <p:spPr>
          <a:xfrm>
            <a:off x="2886932" y="4752555"/>
            <a:ext cx="821059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rgbClr val="FFFFFF"/>
                </a:solidFill>
              </a:rPr>
              <a:t>AVP 2000</a:t>
            </a:r>
          </a:p>
        </p:txBody>
      </p:sp>
      <p:sp>
        <p:nvSpPr>
          <p:cNvPr id="35" name="Rectangle: Rounded Corners 34"/>
          <p:cNvSpPr/>
          <p:nvPr/>
        </p:nvSpPr>
        <p:spPr bwMode="auto">
          <a:xfrm>
            <a:off x="5581831" y="1407383"/>
            <a:ext cx="2243705" cy="2881860"/>
          </a:xfrm>
          <a:prstGeom prst="roundRect">
            <a:avLst/>
          </a:prstGeom>
          <a:solidFill>
            <a:srgbClr val="00A9D4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charset="0"/>
              </a:rPr>
              <a:t>G6 server</a:t>
            </a:r>
          </a:p>
        </p:txBody>
      </p:sp>
      <p:sp>
        <p:nvSpPr>
          <p:cNvPr id="39" name="Rectangle: Rounded Corners 38"/>
          <p:cNvSpPr/>
          <p:nvPr/>
        </p:nvSpPr>
        <p:spPr bwMode="auto">
          <a:xfrm>
            <a:off x="5736060" y="4814302"/>
            <a:ext cx="1356328" cy="344791"/>
          </a:xfrm>
          <a:prstGeom prst="roundRect">
            <a:avLst/>
          </a:prstGeom>
          <a:solidFill>
            <a:srgbClr val="89BA17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5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charset="0"/>
              </a:rPr>
              <a:t>MFCP 2</a:t>
            </a:r>
          </a:p>
        </p:txBody>
      </p:sp>
      <p:sp>
        <p:nvSpPr>
          <p:cNvPr id="46" name="Rectangle: Rounded Corners 45"/>
          <p:cNvSpPr/>
          <p:nvPr/>
        </p:nvSpPr>
        <p:spPr bwMode="auto">
          <a:xfrm>
            <a:off x="552450" y="956995"/>
            <a:ext cx="2579815" cy="2987977"/>
          </a:xfrm>
          <a:prstGeom prst="roundRect">
            <a:avLst/>
          </a:prstGeom>
          <a:noFill/>
          <a:ln w="38100" cap="flat" cmpd="sng" algn="ctr">
            <a:solidFill>
              <a:srgbClr val="58585A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400" dirty="0"/>
              <a:t>AWS</a:t>
            </a: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7" name="Rectangle: Rounded Corners 46"/>
          <p:cNvSpPr/>
          <p:nvPr/>
        </p:nvSpPr>
        <p:spPr bwMode="auto">
          <a:xfrm>
            <a:off x="1860394" y="2058217"/>
            <a:ext cx="1024573" cy="344791"/>
          </a:xfrm>
          <a:prstGeom prst="roundRect">
            <a:avLst/>
          </a:prstGeom>
          <a:solidFill>
            <a:srgbClr val="8F3F7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2051477" y="2090864"/>
            <a:ext cx="69281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 err="1">
                <a:solidFill>
                  <a:srgbClr val="FFFFFF"/>
                </a:solidFill>
              </a:rPr>
              <a:t>Grafana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51" name="Rectangle: Rounded Corners 50"/>
          <p:cNvSpPr/>
          <p:nvPr/>
        </p:nvSpPr>
        <p:spPr bwMode="auto">
          <a:xfrm>
            <a:off x="746777" y="2039930"/>
            <a:ext cx="1024573" cy="344791"/>
          </a:xfrm>
          <a:prstGeom prst="roundRect">
            <a:avLst/>
          </a:prstGeom>
          <a:solidFill>
            <a:srgbClr val="8F3F7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52" name="TextBox 51"/>
          <p:cNvSpPr txBox="1"/>
          <p:nvPr/>
        </p:nvSpPr>
        <p:spPr>
          <a:xfrm>
            <a:off x="812025" y="2072577"/>
            <a:ext cx="944490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rgbClr val="FFFFFF"/>
                </a:solidFill>
              </a:rPr>
              <a:t>Prometheus</a:t>
            </a:r>
          </a:p>
        </p:txBody>
      </p:sp>
      <p:sp>
        <p:nvSpPr>
          <p:cNvPr id="60" name="Rectangle: Rounded Corners 59"/>
          <p:cNvSpPr/>
          <p:nvPr/>
        </p:nvSpPr>
        <p:spPr bwMode="auto">
          <a:xfrm>
            <a:off x="10238134" y="5634425"/>
            <a:ext cx="620009" cy="235973"/>
          </a:xfrm>
          <a:prstGeom prst="roundRect">
            <a:avLst/>
          </a:prstGeom>
          <a:solidFill>
            <a:srgbClr val="89BA17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1" name="TextBox 60"/>
          <p:cNvSpPr txBox="1"/>
          <p:nvPr/>
        </p:nvSpPr>
        <p:spPr>
          <a:xfrm>
            <a:off x="10858143" y="5584946"/>
            <a:ext cx="97174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Appliance</a:t>
            </a:r>
          </a:p>
        </p:txBody>
      </p:sp>
      <p:sp>
        <p:nvSpPr>
          <p:cNvPr id="62" name="Rectangle: Rounded Corners 61"/>
          <p:cNvSpPr/>
          <p:nvPr/>
        </p:nvSpPr>
        <p:spPr bwMode="auto">
          <a:xfrm>
            <a:off x="10238134" y="5980865"/>
            <a:ext cx="620009" cy="259750"/>
          </a:xfrm>
          <a:prstGeom prst="roundRect">
            <a:avLst/>
          </a:prstGeom>
          <a:solidFill>
            <a:srgbClr val="8F3F7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63" name="TextBox 62"/>
          <p:cNvSpPr txBox="1"/>
          <p:nvPr/>
        </p:nvSpPr>
        <p:spPr>
          <a:xfrm>
            <a:off x="10858143" y="5922706"/>
            <a:ext cx="10615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Application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4482570" y="1055047"/>
            <a:ext cx="10999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Amsterdam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7092388" y="5954165"/>
            <a:ext cx="845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4K SDI</a:t>
            </a:r>
          </a:p>
        </p:txBody>
      </p:sp>
      <p:sp>
        <p:nvSpPr>
          <p:cNvPr id="69" name="TextBox 68"/>
          <p:cNvSpPr txBox="1"/>
          <p:nvPr/>
        </p:nvSpPr>
        <p:spPr>
          <a:xfrm>
            <a:off x="619760" y="4513291"/>
            <a:ext cx="159519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/>
              <a:t>HD (720p50) SDI</a:t>
            </a:r>
          </a:p>
        </p:txBody>
      </p:sp>
      <p:sp>
        <p:nvSpPr>
          <p:cNvPr id="74" name="Rectangle: Rounded Corners 73"/>
          <p:cNvSpPr/>
          <p:nvPr/>
        </p:nvSpPr>
        <p:spPr bwMode="auto">
          <a:xfrm>
            <a:off x="746777" y="2420440"/>
            <a:ext cx="1024573" cy="344791"/>
          </a:xfrm>
          <a:prstGeom prst="roundRect">
            <a:avLst/>
          </a:prstGeom>
          <a:solidFill>
            <a:srgbClr val="8F3F7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75" name="TextBox 74"/>
          <p:cNvSpPr txBox="1"/>
          <p:nvPr/>
        </p:nvSpPr>
        <p:spPr>
          <a:xfrm>
            <a:off x="905803" y="2453087"/>
            <a:ext cx="756938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>
                <a:solidFill>
                  <a:srgbClr val="FFFFFF"/>
                </a:solidFill>
              </a:rPr>
              <a:t>Logstash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79" name="TextBox 78"/>
          <p:cNvSpPr txBox="1"/>
          <p:nvPr/>
        </p:nvSpPr>
        <p:spPr>
          <a:xfrm>
            <a:off x="802832" y="5379857"/>
            <a:ext cx="29973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100" dirty="0"/>
              <a:t>AVP 2000 output also used for optimized latency OTT demo (DTC)</a:t>
            </a:r>
          </a:p>
        </p:txBody>
      </p:sp>
      <p:sp>
        <p:nvSpPr>
          <p:cNvPr id="78" name="Rectangle: Rounded Corners 77"/>
          <p:cNvSpPr/>
          <p:nvPr/>
        </p:nvSpPr>
        <p:spPr bwMode="auto">
          <a:xfrm>
            <a:off x="1860394" y="1677114"/>
            <a:ext cx="1024573" cy="344791"/>
          </a:xfrm>
          <a:prstGeom prst="roundRect">
            <a:avLst/>
          </a:prstGeom>
          <a:solidFill>
            <a:srgbClr val="8F3F7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4" name="TextBox 83"/>
          <p:cNvSpPr txBox="1"/>
          <p:nvPr/>
        </p:nvSpPr>
        <p:spPr>
          <a:xfrm>
            <a:off x="-2140047" y="1259488"/>
            <a:ext cx="82586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rgbClr val="FFFFFF"/>
                </a:solidFill>
              </a:rPr>
              <a:t>K8 Master</a:t>
            </a:r>
          </a:p>
        </p:txBody>
      </p:sp>
      <p:sp>
        <p:nvSpPr>
          <p:cNvPr id="85" name="Rectangle: Rounded Corners 84"/>
          <p:cNvSpPr/>
          <p:nvPr/>
        </p:nvSpPr>
        <p:spPr bwMode="auto">
          <a:xfrm>
            <a:off x="1860394" y="2435140"/>
            <a:ext cx="1024573" cy="344791"/>
          </a:xfrm>
          <a:prstGeom prst="roundRect">
            <a:avLst/>
          </a:prstGeom>
          <a:solidFill>
            <a:srgbClr val="8F3F7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86" name="TextBox 85"/>
          <p:cNvSpPr txBox="1"/>
          <p:nvPr/>
        </p:nvSpPr>
        <p:spPr>
          <a:xfrm>
            <a:off x="2085143" y="2467787"/>
            <a:ext cx="62549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>
                <a:solidFill>
                  <a:srgbClr val="FFFFFF"/>
                </a:solidFill>
              </a:rPr>
              <a:t>Kibana</a:t>
            </a:r>
            <a:endParaRPr lang="en-US" sz="1100" dirty="0">
              <a:solidFill>
                <a:srgbClr val="FFFFFF"/>
              </a:solidFill>
            </a:endParaRPr>
          </a:p>
        </p:txBody>
      </p:sp>
      <p:sp>
        <p:nvSpPr>
          <p:cNvPr id="107" name="Rectangle: Rounded Corners 106"/>
          <p:cNvSpPr/>
          <p:nvPr/>
        </p:nvSpPr>
        <p:spPr bwMode="auto">
          <a:xfrm>
            <a:off x="5739235" y="6005622"/>
            <a:ext cx="1354185" cy="408186"/>
          </a:xfrm>
          <a:prstGeom prst="roundRect">
            <a:avLst/>
          </a:prstGeom>
          <a:solidFill>
            <a:srgbClr val="89BA17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charset="0"/>
              </a:rPr>
              <a:t>MFCP 4</a:t>
            </a:r>
          </a:p>
        </p:txBody>
      </p:sp>
      <p:sp>
        <p:nvSpPr>
          <p:cNvPr id="113" name="TextBox 112"/>
          <p:cNvSpPr txBox="1"/>
          <p:nvPr/>
        </p:nvSpPr>
        <p:spPr>
          <a:xfrm>
            <a:off x="5782327" y="5438653"/>
            <a:ext cx="4844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IBC</a:t>
            </a:r>
          </a:p>
        </p:txBody>
      </p:sp>
      <p:sp>
        <p:nvSpPr>
          <p:cNvPr id="114" name="Rectangle: Rounded Corners 113"/>
          <p:cNvSpPr/>
          <p:nvPr/>
        </p:nvSpPr>
        <p:spPr bwMode="auto">
          <a:xfrm>
            <a:off x="5739235" y="5413006"/>
            <a:ext cx="1356328" cy="344791"/>
          </a:xfrm>
          <a:prstGeom prst="roundRect">
            <a:avLst/>
          </a:prstGeom>
          <a:solidFill>
            <a:srgbClr val="89BA17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charset="0"/>
              </a:rPr>
              <a:t>MFCP 3</a:t>
            </a:r>
          </a:p>
        </p:txBody>
      </p:sp>
      <p:sp>
        <p:nvSpPr>
          <p:cNvPr id="6" name="Rectangle 5"/>
          <p:cNvSpPr/>
          <p:nvPr/>
        </p:nvSpPr>
        <p:spPr>
          <a:xfrm>
            <a:off x="5608673" y="6363507"/>
            <a:ext cx="1290738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Confidence Monitor</a:t>
            </a:r>
            <a:endParaRPr lang="en-GB" sz="1000" dirty="0"/>
          </a:p>
        </p:txBody>
      </p:sp>
      <p:sp>
        <p:nvSpPr>
          <p:cNvPr id="119" name="Rectangle: Rounded Corners 118"/>
          <p:cNvSpPr/>
          <p:nvPr/>
        </p:nvSpPr>
        <p:spPr bwMode="auto">
          <a:xfrm>
            <a:off x="5733006" y="1848685"/>
            <a:ext cx="742225" cy="214314"/>
          </a:xfrm>
          <a:prstGeom prst="roundRect">
            <a:avLst/>
          </a:prstGeom>
          <a:solidFill>
            <a:schemeClr val="accent6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72000" tIns="45720" rIns="72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AWS VPN</a:t>
            </a:r>
          </a:p>
        </p:txBody>
      </p:sp>
      <p:sp>
        <p:nvSpPr>
          <p:cNvPr id="120" name="Rectangle: Rounded Corners 119"/>
          <p:cNvSpPr/>
          <p:nvPr/>
        </p:nvSpPr>
        <p:spPr bwMode="auto">
          <a:xfrm>
            <a:off x="2202811" y="3514381"/>
            <a:ext cx="742225" cy="214314"/>
          </a:xfrm>
          <a:prstGeom prst="roundRect">
            <a:avLst/>
          </a:prstGeom>
          <a:solidFill>
            <a:schemeClr val="accent6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72000" tIns="45720" rIns="7200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900" b="0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rial" charset="0"/>
              </a:rPr>
              <a:t>AWS VPN</a:t>
            </a:r>
          </a:p>
        </p:txBody>
      </p:sp>
      <p:sp>
        <p:nvSpPr>
          <p:cNvPr id="118" name="Arrow: Right 117">
            <a:extLst>
              <a:ext uri="{FF2B5EF4-FFF2-40B4-BE49-F238E27FC236}">
                <a16:creationId xmlns:a16="http://schemas.microsoft.com/office/drawing/2014/main" id="{8AC1E0A7-01EF-4AF9-9EAF-868DE127D6FC}"/>
              </a:ext>
            </a:extLst>
          </p:cNvPr>
          <p:cNvSpPr/>
          <p:nvPr/>
        </p:nvSpPr>
        <p:spPr bwMode="auto">
          <a:xfrm>
            <a:off x="2223690" y="4599291"/>
            <a:ext cx="493989" cy="170734"/>
          </a:xfrm>
          <a:prstGeom prst="rightArrow">
            <a:avLst/>
          </a:prstGeom>
          <a:solidFill>
            <a:srgbClr val="FABB00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17" name="Rectangle: Rounded Corners 116"/>
          <p:cNvSpPr/>
          <p:nvPr/>
        </p:nvSpPr>
        <p:spPr bwMode="auto">
          <a:xfrm>
            <a:off x="5728316" y="2101712"/>
            <a:ext cx="525726" cy="344791"/>
          </a:xfrm>
          <a:prstGeom prst="roundRect">
            <a:avLst/>
          </a:prstGeom>
          <a:solidFill>
            <a:srgbClr val="8F3F7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latin typeface="Arial" charset="0"/>
              </a:rPr>
              <a:t>K8s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0450" y="3490038"/>
            <a:ext cx="914825" cy="657568"/>
          </a:xfrm>
          <a:prstGeom prst="rect">
            <a:avLst/>
          </a:prstGeom>
        </p:spPr>
      </p:pic>
      <p:sp>
        <p:nvSpPr>
          <p:cNvPr id="126" name="TextBox 125"/>
          <p:cNvSpPr txBox="1"/>
          <p:nvPr/>
        </p:nvSpPr>
        <p:spPr>
          <a:xfrm>
            <a:off x="1824385" y="1709875"/>
            <a:ext cx="1133645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100" dirty="0">
                <a:solidFill>
                  <a:srgbClr val="FFFFFF"/>
                </a:solidFill>
              </a:rPr>
              <a:t>Choreographer</a:t>
            </a:r>
          </a:p>
        </p:txBody>
      </p:sp>
      <p:sp>
        <p:nvSpPr>
          <p:cNvPr id="81" name="TextBox 80"/>
          <p:cNvSpPr txBox="1"/>
          <p:nvPr/>
        </p:nvSpPr>
        <p:spPr>
          <a:xfrm>
            <a:off x="6985623" y="3747556"/>
            <a:ext cx="6623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50000"/>
                  </a:schemeClr>
                </a:solidFill>
              </a:rPr>
              <a:t>MFEL</a:t>
            </a:r>
          </a:p>
        </p:txBody>
      </p:sp>
      <p:pic>
        <p:nvPicPr>
          <p:cNvPr id="127" name="Picture 12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5853" y="2331553"/>
            <a:ext cx="914825" cy="657568"/>
          </a:xfrm>
          <a:prstGeom prst="rect">
            <a:avLst/>
          </a:prstGeom>
        </p:spPr>
      </p:pic>
      <p:pic>
        <p:nvPicPr>
          <p:cNvPr id="129" name="Picture 12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27230" y="3156746"/>
            <a:ext cx="733028" cy="52689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9498" y="3247681"/>
            <a:ext cx="554588" cy="297488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auto">
          <a:xfrm>
            <a:off x="6921877" y="3237346"/>
            <a:ext cx="552209" cy="324991"/>
          </a:xfrm>
          <a:prstGeom prst="rect">
            <a:avLst/>
          </a:prstGeom>
          <a:blipFill dpi="0" rotWithShape="1">
            <a:blip r:embed="rId4">
              <a:alphaModFix amt="49000"/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pic>
        <p:nvPicPr>
          <p:cNvPr id="133" name="Picture 13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9021" y="2019965"/>
            <a:ext cx="733028" cy="526894"/>
          </a:xfrm>
          <a:prstGeom prst="rect">
            <a:avLst/>
          </a:prstGeom>
        </p:spPr>
      </p:pic>
      <p:pic>
        <p:nvPicPr>
          <p:cNvPr id="134" name="Picture 13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1289" y="2110900"/>
            <a:ext cx="554588" cy="297488"/>
          </a:xfrm>
          <a:prstGeom prst="rect">
            <a:avLst/>
          </a:prstGeom>
        </p:spPr>
      </p:pic>
      <p:sp>
        <p:nvSpPr>
          <p:cNvPr id="135" name="Rectangle 134"/>
          <p:cNvSpPr/>
          <p:nvPr/>
        </p:nvSpPr>
        <p:spPr bwMode="auto">
          <a:xfrm>
            <a:off x="6833668" y="2100565"/>
            <a:ext cx="552209" cy="324991"/>
          </a:xfrm>
          <a:prstGeom prst="rect">
            <a:avLst/>
          </a:prstGeom>
          <a:blipFill dpi="0" rotWithShape="1">
            <a:blip r:embed="rId4">
              <a:alphaModFix amt="49000"/>
            </a:blip>
            <a:srcRect/>
            <a:stretch>
              <a:fillRect/>
            </a:stretch>
          </a:blip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38" name="Rectangle: Rounded Corners 137"/>
          <p:cNvSpPr/>
          <p:nvPr/>
        </p:nvSpPr>
        <p:spPr bwMode="auto">
          <a:xfrm>
            <a:off x="10238134" y="5252758"/>
            <a:ext cx="602722" cy="284974"/>
          </a:xfrm>
          <a:prstGeom prst="roundRect">
            <a:avLst/>
          </a:prstGeom>
          <a:solidFill>
            <a:srgbClr val="00A9D4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0" name="TextBox 139"/>
          <p:cNvSpPr txBox="1"/>
          <p:nvPr/>
        </p:nvSpPr>
        <p:spPr>
          <a:xfrm>
            <a:off x="10868397" y="5247213"/>
            <a:ext cx="7120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Server</a:t>
            </a:r>
          </a:p>
        </p:txBody>
      </p:sp>
      <p:sp>
        <p:nvSpPr>
          <p:cNvPr id="141" name="TextBox 140"/>
          <p:cNvSpPr txBox="1"/>
          <p:nvPr/>
        </p:nvSpPr>
        <p:spPr>
          <a:xfrm>
            <a:off x="6865798" y="2589071"/>
            <a:ext cx="69281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400" dirty="0">
                <a:solidFill>
                  <a:schemeClr val="tx1">
                    <a:lumMod val="50000"/>
                  </a:schemeClr>
                </a:solidFill>
              </a:rPr>
              <a:t>MFCP</a:t>
            </a:r>
          </a:p>
        </p:txBody>
      </p:sp>
      <p:sp>
        <p:nvSpPr>
          <p:cNvPr id="142" name="TextBox 141"/>
          <p:cNvSpPr txBox="1"/>
          <p:nvPr/>
        </p:nvSpPr>
        <p:spPr>
          <a:xfrm>
            <a:off x="6725785" y="2133842"/>
            <a:ext cx="7832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rgbClr val="111111"/>
                </a:solidFill>
              </a:rPr>
              <a:t>UDP-Monitor</a:t>
            </a:r>
          </a:p>
          <a:p>
            <a:pPr algn="ctr"/>
            <a:r>
              <a:rPr lang="en-US" sz="800" dirty="0">
                <a:solidFill>
                  <a:srgbClr val="111111"/>
                </a:solidFill>
              </a:rPr>
              <a:t>(</a:t>
            </a:r>
            <a:r>
              <a:rPr lang="en-US" sz="800" dirty="0" err="1">
                <a:solidFill>
                  <a:srgbClr val="111111"/>
                </a:solidFill>
              </a:rPr>
              <a:t>muhook</a:t>
            </a:r>
            <a:r>
              <a:rPr lang="en-US" sz="800" dirty="0">
                <a:solidFill>
                  <a:srgbClr val="111111"/>
                </a:solidFill>
              </a:rPr>
              <a:t>)</a:t>
            </a:r>
          </a:p>
        </p:txBody>
      </p:sp>
      <p:sp>
        <p:nvSpPr>
          <p:cNvPr id="143" name="TextBox 142"/>
          <p:cNvSpPr txBox="1"/>
          <p:nvPr/>
        </p:nvSpPr>
        <p:spPr>
          <a:xfrm>
            <a:off x="6831289" y="3208299"/>
            <a:ext cx="7832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" dirty="0">
                <a:solidFill>
                  <a:srgbClr val="111111"/>
                </a:solidFill>
              </a:rPr>
              <a:t>UDP-Monitor</a:t>
            </a:r>
          </a:p>
          <a:p>
            <a:pPr algn="ctr"/>
            <a:r>
              <a:rPr lang="en-US" sz="800" dirty="0">
                <a:solidFill>
                  <a:srgbClr val="111111"/>
                </a:solidFill>
              </a:rPr>
              <a:t>(</a:t>
            </a:r>
            <a:r>
              <a:rPr lang="en-US" sz="800" dirty="0" err="1">
                <a:solidFill>
                  <a:srgbClr val="111111"/>
                </a:solidFill>
              </a:rPr>
              <a:t>muhook</a:t>
            </a:r>
            <a:r>
              <a:rPr lang="en-US" sz="800" dirty="0">
                <a:solidFill>
                  <a:srgbClr val="111111"/>
                </a:solidFill>
              </a:rPr>
              <a:t>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3070062" y="4583237"/>
            <a:ext cx="774571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CE-X card</a:t>
            </a:r>
          </a:p>
        </p:txBody>
      </p:sp>
      <p:sp>
        <p:nvSpPr>
          <p:cNvPr id="145" name="Rectangle 144"/>
          <p:cNvSpPr/>
          <p:nvPr/>
        </p:nvSpPr>
        <p:spPr>
          <a:xfrm>
            <a:off x="3065379" y="5006537"/>
            <a:ext cx="761747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CE-HEVC</a:t>
            </a:r>
          </a:p>
        </p:txBody>
      </p:sp>
      <p:sp>
        <p:nvSpPr>
          <p:cNvPr id="147" name="Rectangle 146"/>
          <p:cNvSpPr/>
          <p:nvPr/>
        </p:nvSpPr>
        <p:spPr>
          <a:xfrm>
            <a:off x="6389009" y="6167587"/>
            <a:ext cx="639919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 err="1"/>
              <a:t>Korysys</a:t>
            </a:r>
            <a:endParaRPr lang="en-US" sz="1000" dirty="0"/>
          </a:p>
        </p:txBody>
      </p:sp>
      <p:sp>
        <p:nvSpPr>
          <p:cNvPr id="149" name="Arrow: Right 148"/>
          <p:cNvSpPr/>
          <p:nvPr/>
        </p:nvSpPr>
        <p:spPr bwMode="auto">
          <a:xfrm>
            <a:off x="2223690" y="5031972"/>
            <a:ext cx="513578" cy="155125"/>
          </a:xfrm>
          <a:prstGeom prst="rightArrow">
            <a:avLst/>
          </a:prstGeom>
          <a:solidFill>
            <a:srgbClr val="00285F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50" name="TextBox 149"/>
          <p:cNvSpPr txBox="1"/>
          <p:nvPr/>
        </p:nvSpPr>
        <p:spPr>
          <a:xfrm>
            <a:off x="1092849" y="4927532"/>
            <a:ext cx="11113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400" dirty="0"/>
              <a:t>4K SDI</a:t>
            </a:r>
          </a:p>
        </p:txBody>
      </p:sp>
      <p:sp>
        <p:nvSpPr>
          <p:cNvPr id="152" name="TextBox 151"/>
          <p:cNvSpPr txBox="1"/>
          <p:nvPr/>
        </p:nvSpPr>
        <p:spPr>
          <a:xfrm>
            <a:off x="7016945" y="5310487"/>
            <a:ext cx="1180773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SMPTE  2110</a:t>
            </a:r>
          </a:p>
          <a:p>
            <a:r>
              <a:rPr lang="en-US" sz="1200" dirty="0"/>
              <a:t>(720p50)</a:t>
            </a:r>
          </a:p>
        </p:txBody>
      </p:sp>
      <p:sp>
        <p:nvSpPr>
          <p:cNvPr id="153" name="Rectangle: Rounded Corners 152"/>
          <p:cNvSpPr/>
          <p:nvPr/>
        </p:nvSpPr>
        <p:spPr bwMode="auto">
          <a:xfrm>
            <a:off x="8711964" y="5315996"/>
            <a:ext cx="1191564" cy="523636"/>
          </a:xfrm>
          <a:prstGeom prst="roundRect">
            <a:avLst/>
          </a:prstGeom>
          <a:solidFill>
            <a:srgbClr val="89BA17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 err="1">
                <a:ln>
                  <a:noFill/>
                </a:ln>
                <a:solidFill>
                  <a:schemeClr val="accent3"/>
                </a:solidFill>
                <a:effectLst/>
                <a:latin typeface="Arial" charset="0"/>
              </a:rPr>
              <a:t>Tek</a:t>
            </a:r>
            <a:r>
              <a:rPr kumimoji="0" lang="en-US" sz="10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charset="0"/>
              </a:rPr>
              <a:t> Prism</a:t>
            </a:r>
          </a:p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0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charset="0"/>
              </a:rPr>
              <a:t>GTP master, </a:t>
            </a:r>
            <a:r>
              <a:rPr kumimoji="0" lang="en-US" sz="1000" b="0" i="0" u="none" strike="noStrike" cap="none" normalizeH="0" baseline="0" dirty="0" err="1">
                <a:ln>
                  <a:noFill/>
                </a:ln>
                <a:solidFill>
                  <a:schemeClr val="accent3"/>
                </a:solidFill>
                <a:effectLst/>
                <a:latin typeface="Arial" charset="0"/>
              </a:rPr>
              <a:t>etc</a:t>
            </a:r>
            <a:endParaRPr kumimoji="0" lang="en-US" sz="1000" b="0" i="0" u="none" strike="noStrike" cap="none" normalizeH="0" baseline="0" dirty="0">
              <a:ln>
                <a:noFill/>
              </a:ln>
              <a:solidFill>
                <a:schemeClr val="accent3"/>
              </a:solidFill>
              <a:effectLst/>
              <a:latin typeface="Arial" charset="0"/>
            </a:endParaRPr>
          </a:p>
        </p:txBody>
      </p:sp>
      <p:sp>
        <p:nvSpPr>
          <p:cNvPr id="155" name="TextBox 154"/>
          <p:cNvSpPr txBox="1"/>
          <p:nvPr/>
        </p:nvSpPr>
        <p:spPr>
          <a:xfrm>
            <a:off x="7044813" y="4676249"/>
            <a:ext cx="2082281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720p50 SDI from AVP 2000</a:t>
            </a:r>
          </a:p>
          <a:p>
            <a:r>
              <a:rPr lang="en-US" sz="1200" dirty="0"/>
              <a:t>Or from MFEL</a:t>
            </a:r>
          </a:p>
        </p:txBody>
      </p:sp>
      <p:sp>
        <p:nvSpPr>
          <p:cNvPr id="157" name="TextBox 156"/>
          <p:cNvSpPr txBox="1"/>
          <p:nvPr/>
        </p:nvSpPr>
        <p:spPr>
          <a:xfrm>
            <a:off x="7786538" y="2379725"/>
            <a:ext cx="101816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/>
              <a:t>720p50 SDI</a:t>
            </a:r>
          </a:p>
        </p:txBody>
      </p:sp>
      <p:cxnSp>
        <p:nvCxnSpPr>
          <p:cNvPr id="16" name="Connector: Elbow 15"/>
          <p:cNvCxnSpPr>
            <a:stCxn id="145" idx="3"/>
            <a:endCxn id="107" idx="1"/>
          </p:cNvCxnSpPr>
          <p:nvPr/>
        </p:nvCxnSpPr>
        <p:spPr bwMode="auto">
          <a:xfrm>
            <a:off x="3827126" y="5129648"/>
            <a:ext cx="1912109" cy="1080067"/>
          </a:xfrm>
          <a:prstGeom prst="bentConnector3">
            <a:avLst/>
          </a:prstGeom>
          <a:solidFill>
            <a:schemeClr val="accent1"/>
          </a:solidFill>
          <a:ln w="47625" cap="flat" cmpd="sng" algn="ctr">
            <a:solidFill>
              <a:srgbClr val="00285F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58" name="Rectangle 157"/>
          <p:cNvSpPr/>
          <p:nvPr/>
        </p:nvSpPr>
        <p:spPr>
          <a:xfrm>
            <a:off x="3769141" y="4920606"/>
            <a:ext cx="68961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Multicast</a:t>
            </a:r>
          </a:p>
        </p:txBody>
      </p:sp>
      <p:cxnSp>
        <p:nvCxnSpPr>
          <p:cNvPr id="18" name="Connector: Elbow 17"/>
          <p:cNvCxnSpPr>
            <a:stCxn id="13" idx="3"/>
            <a:endCxn id="114" idx="1"/>
          </p:cNvCxnSpPr>
          <p:nvPr/>
        </p:nvCxnSpPr>
        <p:spPr bwMode="auto">
          <a:xfrm>
            <a:off x="3844633" y="4706348"/>
            <a:ext cx="1894602" cy="879054"/>
          </a:xfrm>
          <a:prstGeom prst="bentConnector3">
            <a:avLst>
              <a:gd name="adj1" fmla="val 64580"/>
            </a:avLst>
          </a:prstGeom>
          <a:solidFill>
            <a:schemeClr val="accent1"/>
          </a:solidFill>
          <a:ln w="47625" cap="flat" cmpd="sng" algn="ctr">
            <a:solidFill>
              <a:srgbClr val="FABB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3" name="Connector: Elbow 22"/>
          <p:cNvCxnSpPr>
            <a:endCxn id="127" idx="1"/>
          </p:cNvCxnSpPr>
          <p:nvPr/>
        </p:nvCxnSpPr>
        <p:spPr bwMode="auto">
          <a:xfrm rot="5400000" flipH="1" flipV="1">
            <a:off x="4882772" y="2844866"/>
            <a:ext cx="2037609" cy="1668553"/>
          </a:xfrm>
          <a:prstGeom prst="bentConnector2">
            <a:avLst/>
          </a:prstGeom>
          <a:solidFill>
            <a:schemeClr val="accent1"/>
          </a:solidFill>
          <a:ln w="47625" cap="flat" cmpd="sng" algn="ctr">
            <a:solidFill>
              <a:srgbClr val="FABB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7" name="Straight Arrow Connector 26"/>
          <p:cNvCxnSpPr/>
          <p:nvPr/>
        </p:nvCxnSpPr>
        <p:spPr bwMode="auto">
          <a:xfrm>
            <a:off x="5067300" y="5069248"/>
            <a:ext cx="668760" cy="0"/>
          </a:xfrm>
          <a:prstGeom prst="straightConnector1">
            <a:avLst/>
          </a:prstGeom>
          <a:solidFill>
            <a:schemeClr val="accent1"/>
          </a:solidFill>
          <a:ln w="47625" cap="flat" cmpd="sng" algn="ctr">
            <a:solidFill>
              <a:srgbClr val="FABB00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59" name="Rectangle 158"/>
          <p:cNvSpPr/>
          <p:nvPr/>
        </p:nvSpPr>
        <p:spPr>
          <a:xfrm>
            <a:off x="3769141" y="4473240"/>
            <a:ext cx="68961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Multicast</a:t>
            </a:r>
          </a:p>
        </p:txBody>
      </p:sp>
      <p:cxnSp>
        <p:nvCxnSpPr>
          <p:cNvPr id="37" name="Connector: Elbow 36"/>
          <p:cNvCxnSpPr/>
          <p:nvPr/>
        </p:nvCxnSpPr>
        <p:spPr bwMode="auto">
          <a:xfrm flipH="1">
            <a:off x="5736060" y="3723568"/>
            <a:ext cx="2019215" cy="1167876"/>
          </a:xfrm>
          <a:prstGeom prst="bentConnector5">
            <a:avLst>
              <a:gd name="adj1" fmla="val -27988"/>
              <a:gd name="adj2" fmla="val 65395"/>
              <a:gd name="adj3" fmla="val 111321"/>
            </a:avLst>
          </a:prstGeom>
          <a:solidFill>
            <a:schemeClr val="accent1"/>
          </a:solidFill>
          <a:ln w="476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60" name="Rectangle 159"/>
          <p:cNvSpPr/>
          <p:nvPr/>
        </p:nvSpPr>
        <p:spPr>
          <a:xfrm>
            <a:off x="7797988" y="3473465"/>
            <a:ext cx="689612" cy="24622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000" dirty="0"/>
              <a:t>Multicast</a:t>
            </a:r>
          </a:p>
        </p:txBody>
      </p:sp>
      <p:sp>
        <p:nvSpPr>
          <p:cNvPr id="192" name="Freeform: Shape 191"/>
          <p:cNvSpPr/>
          <p:nvPr/>
        </p:nvSpPr>
        <p:spPr bwMode="auto">
          <a:xfrm>
            <a:off x="8843051" y="4147606"/>
            <a:ext cx="9319260" cy="5684520"/>
          </a:xfrm>
          <a:custGeom>
            <a:avLst/>
            <a:gdLst>
              <a:gd name="connsiteX0" fmla="*/ 9319260 w 9319260"/>
              <a:gd name="connsiteY0" fmla="*/ 5539740 h 5570220"/>
              <a:gd name="connsiteX1" fmla="*/ 9319260 w 9319260"/>
              <a:gd name="connsiteY1" fmla="*/ 0 h 5570220"/>
              <a:gd name="connsiteX2" fmla="*/ 3825240 w 9319260"/>
              <a:gd name="connsiteY2" fmla="*/ 0 h 5570220"/>
              <a:gd name="connsiteX3" fmla="*/ 3825240 w 9319260"/>
              <a:gd name="connsiteY3" fmla="*/ 2971800 h 5570220"/>
              <a:gd name="connsiteX4" fmla="*/ 0 w 9319260"/>
              <a:gd name="connsiteY4" fmla="*/ 2971800 h 5570220"/>
              <a:gd name="connsiteX5" fmla="*/ 0 w 9319260"/>
              <a:gd name="connsiteY5" fmla="*/ 4739640 h 5570220"/>
              <a:gd name="connsiteX6" fmla="*/ 3177540 w 9319260"/>
              <a:gd name="connsiteY6" fmla="*/ 4739640 h 5570220"/>
              <a:gd name="connsiteX7" fmla="*/ 3177540 w 9319260"/>
              <a:gd name="connsiteY7" fmla="*/ 5570220 h 5570220"/>
              <a:gd name="connsiteX8" fmla="*/ 9281160 w 9319260"/>
              <a:gd name="connsiteY8" fmla="*/ 5570220 h 5570220"/>
              <a:gd name="connsiteX9" fmla="*/ 9319260 w 9319260"/>
              <a:gd name="connsiteY9" fmla="*/ 5539740 h 5570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319260" h="5570220">
                <a:moveTo>
                  <a:pt x="9319260" y="5539740"/>
                </a:moveTo>
                <a:lnTo>
                  <a:pt x="9319260" y="0"/>
                </a:lnTo>
                <a:lnTo>
                  <a:pt x="3825240" y="0"/>
                </a:lnTo>
                <a:lnTo>
                  <a:pt x="3825240" y="2971800"/>
                </a:lnTo>
                <a:lnTo>
                  <a:pt x="0" y="2971800"/>
                </a:lnTo>
                <a:lnTo>
                  <a:pt x="0" y="4739640"/>
                </a:lnTo>
                <a:lnTo>
                  <a:pt x="3177540" y="4739640"/>
                </a:lnTo>
                <a:lnTo>
                  <a:pt x="3177540" y="5570220"/>
                </a:lnTo>
                <a:lnTo>
                  <a:pt x="9281160" y="5570220"/>
                </a:lnTo>
                <a:lnTo>
                  <a:pt x="9319260" y="5539740"/>
                </a:lnTo>
                <a:close/>
              </a:path>
            </a:pathLst>
          </a:custGeom>
          <a:noFill/>
          <a:ln w="34925" cap="rnd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cxnSp>
        <p:nvCxnSpPr>
          <p:cNvPr id="196" name="Straight Arrow Connector 195"/>
          <p:cNvCxnSpPr>
            <a:stCxn id="127" idx="3"/>
          </p:cNvCxnSpPr>
          <p:nvPr/>
        </p:nvCxnSpPr>
        <p:spPr bwMode="auto">
          <a:xfrm>
            <a:off x="7650678" y="2660337"/>
            <a:ext cx="1381904" cy="1"/>
          </a:xfrm>
          <a:prstGeom prst="straightConnector1">
            <a:avLst/>
          </a:prstGeom>
          <a:solidFill>
            <a:schemeClr val="accent1"/>
          </a:solidFill>
          <a:ln w="47625" cap="flat" cmpd="sng" algn="ctr">
            <a:solidFill>
              <a:srgbClr val="FABB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8" name="Straight Arrow Connector 197"/>
          <p:cNvCxnSpPr>
            <a:stCxn id="39" idx="3"/>
          </p:cNvCxnSpPr>
          <p:nvPr/>
        </p:nvCxnSpPr>
        <p:spPr bwMode="auto">
          <a:xfrm flipV="1">
            <a:off x="7092388" y="4974867"/>
            <a:ext cx="2149808" cy="11831"/>
          </a:xfrm>
          <a:prstGeom prst="straightConnector1">
            <a:avLst/>
          </a:prstGeom>
          <a:solidFill>
            <a:schemeClr val="accent1"/>
          </a:solidFill>
          <a:ln w="47625" cap="flat" cmpd="sng" algn="ctr">
            <a:solidFill>
              <a:srgbClr val="FABB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01" name="Straight Arrow Connector 200"/>
          <p:cNvCxnSpPr>
            <a:stCxn id="114" idx="3"/>
            <a:endCxn id="153" idx="1"/>
          </p:cNvCxnSpPr>
          <p:nvPr/>
        </p:nvCxnSpPr>
        <p:spPr bwMode="auto">
          <a:xfrm flipV="1">
            <a:off x="7095563" y="5577814"/>
            <a:ext cx="1616401" cy="7588"/>
          </a:xfrm>
          <a:prstGeom prst="straightConnector1">
            <a:avLst/>
          </a:prstGeom>
          <a:solidFill>
            <a:schemeClr val="accent1"/>
          </a:solidFill>
          <a:ln w="47625" cap="flat" cmpd="sng" algn="ctr">
            <a:solidFill>
              <a:srgbClr val="FABB00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05" name="Straight Arrow Connector 204"/>
          <p:cNvCxnSpPr>
            <a:stCxn id="107" idx="3"/>
          </p:cNvCxnSpPr>
          <p:nvPr/>
        </p:nvCxnSpPr>
        <p:spPr bwMode="auto">
          <a:xfrm>
            <a:off x="7093420" y="6209715"/>
            <a:ext cx="2054705" cy="0"/>
          </a:xfrm>
          <a:prstGeom prst="straightConnector1">
            <a:avLst/>
          </a:prstGeom>
          <a:solidFill>
            <a:schemeClr val="accent1"/>
          </a:solidFill>
          <a:ln w="47625" cap="flat" cmpd="sng" algn="ctr">
            <a:solidFill>
              <a:srgbClr val="00285F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09" name="TextBox 208"/>
          <p:cNvSpPr txBox="1"/>
          <p:nvPr/>
        </p:nvSpPr>
        <p:spPr>
          <a:xfrm>
            <a:off x="7898576" y="1301388"/>
            <a:ext cx="188595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/>
              <a:t>Demo MFEL (aka ‘MFCP transcode’) and MFCP containers are run one at a time – both containers should not be running at the same time.</a:t>
            </a:r>
          </a:p>
        </p:txBody>
      </p:sp>
      <p:sp>
        <p:nvSpPr>
          <p:cNvPr id="210" name="Flowchart: Magnetic Disk 209"/>
          <p:cNvSpPr/>
          <p:nvPr/>
        </p:nvSpPr>
        <p:spPr bwMode="auto">
          <a:xfrm>
            <a:off x="5831977" y="3459197"/>
            <a:ext cx="386499" cy="549969"/>
          </a:xfrm>
          <a:prstGeom prst="flowChartMagneticDisk">
            <a:avLst/>
          </a:prstGeom>
          <a:solidFill>
            <a:srgbClr val="8F3F7B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  <p:sp>
        <p:nvSpPr>
          <p:cNvPr id="14" name="Arrow: Right 13"/>
          <p:cNvSpPr/>
          <p:nvPr/>
        </p:nvSpPr>
        <p:spPr bwMode="auto">
          <a:xfrm>
            <a:off x="5977214" y="3545169"/>
            <a:ext cx="961070" cy="565580"/>
          </a:xfrm>
          <a:prstGeom prst="rightArrow">
            <a:avLst>
              <a:gd name="adj1" fmla="val 50000"/>
              <a:gd name="adj2" fmla="val 73578"/>
            </a:avLst>
          </a:prstGeom>
          <a:solidFill>
            <a:srgbClr val="8F3F7B"/>
          </a:solidFill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4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charset="0"/>
              </a:rPr>
              <a:t>Streamer</a:t>
            </a:r>
          </a:p>
        </p:txBody>
      </p:sp>
      <p:sp>
        <p:nvSpPr>
          <p:cNvPr id="82" name="Rectangle: Rounded Corners 81"/>
          <p:cNvSpPr/>
          <p:nvPr/>
        </p:nvSpPr>
        <p:spPr bwMode="auto">
          <a:xfrm>
            <a:off x="748170" y="3341856"/>
            <a:ext cx="1024573" cy="344791"/>
          </a:xfrm>
          <a:prstGeom prst="roundRect">
            <a:avLst/>
          </a:prstGeom>
          <a:solidFill>
            <a:srgbClr val="8F3F7B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</a:extLst>
        </p:spPr>
        <p:txBody>
          <a:bodyPr vert="horz" wrap="none" lIns="72000" tIns="45720" rIns="7200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accent3"/>
                </a:solidFill>
                <a:effectLst/>
                <a:latin typeface="Arial" charset="0"/>
              </a:rPr>
              <a:t>K8s Master</a:t>
            </a:r>
          </a:p>
        </p:txBody>
      </p:sp>
    </p:spTree>
    <p:extLst>
      <p:ext uri="{BB962C8B-B14F-4D97-AF65-F5344CB8AC3E}">
        <p14:creationId xmlns:p14="http://schemas.microsoft.com/office/powerpoint/2010/main" val="4236617603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Template2011">
  <a:themeElements>
    <a:clrScheme name="Landscape2009 1">
      <a:dk1>
        <a:srgbClr val="58585A"/>
      </a:dk1>
      <a:lt1>
        <a:srgbClr val="FFFFFF"/>
      </a:lt1>
      <a:dk2>
        <a:srgbClr val="00285E"/>
      </a:dk2>
      <a:lt2>
        <a:srgbClr val="B1B3B4"/>
      </a:lt2>
      <a:accent1>
        <a:srgbClr val="89BA17"/>
      </a:accent1>
      <a:accent2>
        <a:srgbClr val="F08A00"/>
      </a:accent2>
      <a:accent3>
        <a:srgbClr val="FFFFFF"/>
      </a:accent3>
      <a:accent4>
        <a:srgbClr val="4A4A4C"/>
      </a:accent4>
      <a:accent5>
        <a:srgbClr val="C4D9AB"/>
      </a:accent5>
      <a:accent6>
        <a:srgbClr val="D97D00"/>
      </a:accent6>
      <a:hlink>
        <a:srgbClr val="00A9D4"/>
      </a:hlink>
      <a:folHlink>
        <a:srgbClr val="00625F"/>
      </a:folHlink>
    </a:clrScheme>
    <a:fontScheme name="Landscape2009">
      <a:majorFont>
        <a:latin typeface="Ericsson Capital TT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72000" tIns="45720" rIns="7200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72000" tIns="45720" rIns="7200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GB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Landscape2009 1">
        <a:dk1>
          <a:srgbClr val="58585A"/>
        </a:dk1>
        <a:lt1>
          <a:srgbClr val="FFFFFF"/>
        </a:lt1>
        <a:dk2>
          <a:srgbClr val="00285E"/>
        </a:dk2>
        <a:lt2>
          <a:srgbClr val="B1B3B4"/>
        </a:lt2>
        <a:accent1>
          <a:srgbClr val="89BA17"/>
        </a:accent1>
        <a:accent2>
          <a:srgbClr val="F08A00"/>
        </a:accent2>
        <a:accent3>
          <a:srgbClr val="FFFFFF"/>
        </a:accent3>
        <a:accent4>
          <a:srgbClr val="4A4A4C"/>
        </a:accent4>
        <a:accent5>
          <a:srgbClr val="C4D9AB"/>
        </a:accent5>
        <a:accent6>
          <a:srgbClr val="D97D00"/>
        </a:accent6>
        <a:hlink>
          <a:srgbClr val="00A9D4"/>
        </a:hlink>
        <a:folHlink>
          <a:srgbClr val="00625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PresentationTemplate2011.potx" id="{2930A252-12C2-4F52-B133-87F8BF51D5BC}" vid="{C0EA779E-0600-4F57-BDCE-BA710E7DC25F}"/>
    </a:ext>
  </a:extLst>
</a:theme>
</file>

<file path=ppt/theme/theme2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-t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repared. xmlns="70ed1ff1-d6fc-4281-ad6f-81f934b22c7a" xsi:nil="true"/>
    <EriCOLLDate. xmlns="70ed1ff1-d6fc-4281-ad6f-81f934b22c7a" xsi:nil="true"/>
    <EriCOLLCompetenceTaxHTField0 xmlns="70ed1ff1-d6fc-4281-ad6f-81f934b22c7a">
      <Terms xmlns="http://schemas.microsoft.com/office/infopath/2007/PartnerControls"/>
    </EriCOLLCompetenceTaxHTField0>
    <EriCOLLProductsTaxHTField0 xmlns="70ed1ff1-d6fc-4281-ad6f-81f934b22c7a">
      <Terms xmlns="http://schemas.microsoft.com/office/infopath/2007/PartnerControls"/>
    </EriCOLLProductsTaxHTField0>
    <IconOverlay xmlns="http://schemas.microsoft.com/sharepoint/v4" xsi:nil="true"/>
    <TaxCatchAll xmlns="08b2df90-05d3-4030-90d4-c9feeb4a1cd9"/>
    <EriCOLLProjectsTaxHTField0 xmlns="70ed1ff1-d6fc-4281-ad6f-81f934b22c7a">
      <Terms xmlns="http://schemas.microsoft.com/office/infopath/2007/PartnerControls"/>
    </EriCOLLProjectsTaxHTField0>
    <TaxKeywordTaxHTField xmlns="08b2df90-05d3-4030-90d4-c9feeb4a1cd9">
      <Terms xmlns="http://schemas.microsoft.com/office/infopath/2007/PartnerControls"/>
    </TaxKeywordTaxHTField>
    <EriCOLLCountryTaxHTField0 xmlns="70ed1ff1-d6fc-4281-ad6f-81f934b22c7a">
      <Terms xmlns="http://schemas.microsoft.com/office/infopath/2007/PartnerControls"/>
    </EriCOLLCountryTaxHTField0>
    <EriCOLLProcessTaxHTField0 xmlns="70ed1ff1-d6fc-4281-ad6f-81f934b22c7a">
      <Terms xmlns="http://schemas.microsoft.com/office/infopath/2007/PartnerControls"/>
    </EriCOLLProcessTaxHTField0>
    <EriCOLLCategoryTaxHTField0 xmlns="70ed1ff1-d6fc-4281-ad6f-81f934b22c7a">
      <Terms xmlns="http://schemas.microsoft.com/office/infopath/2007/PartnerControls">
        <TermInfo xmlns="http://schemas.microsoft.com/office/infopath/2007/PartnerControls">
          <TermName xmlns="http://schemas.microsoft.com/office/infopath/2007/PartnerControls">General</TermName>
          <TermId xmlns="http://schemas.microsoft.com/office/infopath/2007/PartnerControls">8981162e-ed31-4a46-98fc-a40b168cc40e</TermId>
        </TermInfo>
      </Terms>
    </EriCOLLCategoryTaxHTField0>
    <EriCOLLOrganizationUnitTaxHTField0 xmlns="70ed1ff1-d6fc-4281-ad6f-81f934b22c7a">
      <Terms xmlns="http://schemas.microsoft.com/office/infopath/2007/PartnerControls">
        <TermInfo xmlns="http://schemas.microsoft.com/office/infopath/2007/PartnerControls">
          <TermName xmlns="http://schemas.microsoft.com/office/infopath/2007/PartnerControls">BUSS SA Media (Old)</TermName>
          <TermId xmlns="http://schemas.microsoft.com/office/infopath/2007/PartnerControls">394d07f5-b9ca-47ec-ab08-0e9bf38af852</TermId>
        </TermInfo>
      </Terms>
    </EriCOLLOrganizationUnitTaxHTField0>
    <AbstractOrSummary. xmlns="70ed1ff1-d6fc-4281-ad6f-81f934b22c7a" xsi:nil="true"/>
    <EriCOLLCustomerTaxHTField0 xmlns="08b2df90-05d3-4030-90d4-c9feeb4a1cd9">
      <Terms xmlns="http://schemas.microsoft.com/office/infopath/2007/PartnerControls"/>
    </EriCOLLCustomerTaxHTField0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Assembly>Microsoft.Office.DocumentManagement, Version=14.0.0.0,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Assembly>Microsoft.Office.DocumentManagement, Version=14.0.0.0, Culture=neutral, PublicKeyToken=71e9bce111e9429c</Assembly>
    <Class>Microsoft.Office.DocumentManagement.Internal.DocIdHandler</Class>
    <Data/>
    <Filter/>
  </Receiver>
</spe:Receivers>
</file>

<file path=customXml/item4.xml><?xml version="1.0" encoding="utf-8"?>
<?mso-contentType ?>
<SharedContentType xmlns="Microsoft.SharePoint.Taxonomy.ContentTypeSync" SourceId="0e710d51-58b4-4530-836b-fce5679fe049" ContentTypeId="0x010100BB337192E63E44A7A744CE7393F41F4E" PreviousValue="false"/>
</file>

<file path=customXml/item5.xml><?xml version="1.0" encoding="utf-8"?>
<ct:contentTypeSchema xmlns:ct="http://schemas.microsoft.com/office/2006/metadata/contentType" xmlns:ma="http://schemas.microsoft.com/office/2006/metadata/properties/metaAttributes" ct:_="" ma:_="" ma:contentTypeName="EriCOLL Docs" ma:contentTypeID="0x010100BB337192E63E44A7A744CE7393F41F4E002A2F7060B995EE4D9FCAE38ED8F4C22E" ma:contentTypeVersion="14" ma:contentTypeDescription="EriCOLL Document Content Type" ma:contentTypeScope="" ma:versionID="0a22d3f0d9ffd1d74fb40a682f9610e2">
  <xsd:schema xmlns:xsd="http://www.w3.org/2001/XMLSchema" xmlns:xs="http://www.w3.org/2001/XMLSchema" xmlns:p="http://schemas.microsoft.com/office/2006/metadata/properties" xmlns:ns2="08b2df90-05d3-4030-90d4-c9feeb4a1cd9" xmlns:ns3="70ed1ff1-d6fc-4281-ad6f-81f934b22c7a" xmlns:ns4="http://schemas.microsoft.com/sharepoint/v4" targetNamespace="http://schemas.microsoft.com/office/2006/metadata/properties" ma:root="true" ma:fieldsID="e203b8af80c4377d66be58ac8b2c6a02" ns2:_="" ns3:_="" ns4:_="">
    <xsd:import namespace="08b2df90-05d3-4030-90d4-c9feeb4a1cd9"/>
    <xsd:import namespace="70ed1ff1-d6fc-4281-ad6f-81f934b22c7a"/>
    <xsd:import namespace="http://schemas.microsoft.com/sharepoint/v4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3:Prepared." minOccurs="0"/>
                <xsd:element ref="ns3:EriCOLLDate." minOccurs="0"/>
                <xsd:element ref="ns3:AbstractOrSummary." minOccurs="0"/>
                <xsd:element ref="ns2:TaxKeywordTaxHTField" minOccurs="0"/>
                <xsd:element ref="ns2:TaxCatchAll" minOccurs="0"/>
                <xsd:element ref="ns2:TaxCatchAllLabel" minOccurs="0"/>
                <xsd:element ref="ns3:EriCOLLCategoryTaxHTField0" minOccurs="0"/>
                <xsd:element ref="ns3:EriCOLLOrganizationUnitTaxHTField0" minOccurs="0"/>
                <xsd:element ref="ns3:EriCOLLCompetenceTaxHTField0" minOccurs="0"/>
                <xsd:element ref="ns3:EriCOLLCountryTaxHTField0" minOccurs="0"/>
                <xsd:element ref="ns2:EriCOLLCustomerTaxHTField0" minOccurs="0"/>
                <xsd:element ref="ns3:EriCOLLProcessTaxHTField0" minOccurs="0"/>
                <xsd:element ref="ns3:EriCOLLProductsTaxHTField0" minOccurs="0"/>
                <xsd:element ref="ns3:EriCOLLProjectsTaxHTField0" minOccurs="0"/>
                <xsd:element ref="ns4:IconOverla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8b2df90-05d3-4030-90d4-c9feeb4a1cd9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TaxKeywordTaxHTField" ma:index="14" nillable="true" ma:taxonomy="true" ma:internalName="TaxKeywordTaxHTField" ma:taxonomyFieldName="TaxKeyword" ma:displayName="Keywords." ma:readOnly="false" ma:fieldId="{23f27201-bee3-471e-b2e7-b64fd8b7ca38}" ma:taxonomyMulti="true" ma:sspId="0e710d51-58b4-4530-836b-fce5679fe049" ma:termSetId="00000000-0000-0000-0000-000000000000" ma:anchorId="00000000-0000-0000-0000-000000000000" ma:open="true" ma:isKeyword="true">
      <xsd:complexType>
        <xsd:sequence>
          <xsd:element ref="pc:Terms" minOccurs="0" maxOccurs="1"/>
        </xsd:sequence>
      </xsd:complexType>
    </xsd:element>
    <xsd:element name="TaxCatchAll" ma:index="15" nillable="true" ma:displayName="Taxonomy Catch All Column" ma:hidden="true" ma:list="{8699efbe-b62c-4427-81f8-fe42c38a6135}" ma:internalName="TaxCatchAll" ma:showField="CatchAllData" ma:web="70ed1ff1-d6fc-4281-ad6f-81f934b22c7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6" nillable="true" ma:displayName="Taxonomy Catch All Column1" ma:hidden="true" ma:list="{8699efbe-b62c-4427-81f8-fe42c38a6135}" ma:internalName="TaxCatchAllLabel" ma:readOnly="true" ma:showField="CatchAllDataLabel" ma:web="70ed1ff1-d6fc-4281-ad6f-81f934b22c7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EriCOLLCustomerTaxHTField0" ma:index="26" nillable="true" ma:taxonomy="true" ma:internalName="EriCOLLCustomerTaxHTField0" ma:taxonomyFieldName="EriCOLLCustomer" ma:displayName="Customer." ma:readOnly="false" ma:default="" ma:fieldId="{8480f48b-f8b7-4c77-be55-63d41a1fdb0d}" ma:taxonomyMulti="true" ma:sspId="0e710d51-58b4-4530-836b-fce5679fe049" ma:termSetId="4e0bb0d4-0179-488a-a161-abd655dda2e7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0ed1ff1-d6fc-4281-ad6f-81f934b22c7a" elementFormDefault="qualified">
    <xsd:import namespace="http://schemas.microsoft.com/office/2006/documentManagement/types"/>
    <xsd:import namespace="http://schemas.microsoft.com/office/infopath/2007/PartnerControls"/>
    <xsd:element name="Prepared." ma:index="11" nillable="true" ma:displayName="Prepared." ma:internalName="Prepared_x002e_" ma:readOnly="false">
      <xsd:simpleType>
        <xsd:restriction base="dms:Text">
          <xsd:maxLength value="255"/>
        </xsd:restriction>
      </xsd:simpleType>
    </xsd:element>
    <xsd:element name="EriCOLLDate." ma:index="12" nillable="true" ma:displayName="Date." ma:internalName="EriCOLLDate_x002e_" ma:readOnly="false">
      <xsd:simpleType>
        <xsd:restriction base="dms:Text">
          <xsd:maxLength value="255"/>
        </xsd:restriction>
      </xsd:simpleType>
    </xsd:element>
    <xsd:element name="AbstractOrSummary." ma:index="13" nillable="true" ma:displayName="Abstract/Summary." ma:internalName="AbstractOrSummary_x002e_" ma:readOnly="false">
      <xsd:simpleType>
        <xsd:restriction base="dms:Note"/>
      </xsd:simpleType>
    </xsd:element>
    <xsd:element name="EriCOLLCategoryTaxHTField0" ma:index="18" nillable="true" ma:taxonomy="true" ma:internalName="EriCOLLCategoryTaxHTField0" ma:taxonomyFieldName="EriCOLLCategory" ma:displayName="Category." ma:readOnly="false" ma:default="1;#General|8981162e-ed31-4a46-98fc-a40b168cc40e" ma:fieldId="{e72cc46e-70aa-41d8-b11d-9bbfd769c5eb}" ma:taxonomyMulti="true" ma:sspId="0e710d51-58b4-4530-836b-fce5679fe049" ma:termSetId="f35c1d4c-78ac-4f40-bb38-8d71ec401e6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riCOLLOrganizationUnitTaxHTField0" ma:index="20" nillable="true" ma:taxonomy="true" ma:internalName="EriCOLLOrganizationUnitTaxHTField0" ma:taxonomyFieldName="EriCOLLOrganizationUnit" ma:displayName="Organization Unit." ma:readOnly="false" ma:default="2;#BUSS SA Media (Old)|394d07f5-b9ca-47ec-ab08-0e9bf38af852" ma:fieldId="{7588c015-b936-47f7-bb64-663949dc467e}" ma:taxonomyMulti="true" ma:sspId="0e710d51-58b4-4530-836b-fce5679fe049" ma:termSetId="67f5b04f-38bf-47c9-889f-003f3bcd139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riCOLLCompetenceTaxHTField0" ma:index="22" nillable="true" ma:taxonomy="true" ma:internalName="EriCOLLCompetenceTaxHTField0" ma:taxonomyFieldName="EriCOLLCompetence" ma:displayName="Competence." ma:readOnly="false" ma:default="" ma:fieldId="{ff7cf505-5048-4f7f-991c-4d426a4ce272}" ma:taxonomyMulti="true" ma:sspId="0e710d51-58b4-4530-836b-fce5679fe049" ma:termSetId="3b0c01a2-44af-4012-bd1f-a99c2b798efa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riCOLLCountryTaxHTField0" ma:index="24" nillable="true" ma:taxonomy="true" ma:internalName="EriCOLLCountryTaxHTField0" ma:taxonomyFieldName="EriCOLLCountry" ma:displayName="Country." ma:readOnly="false" ma:default="" ma:fieldId="{a6c34b01-f2c2-4f05-b9ad-d4935bafeeb2}" ma:taxonomyMulti="true" ma:sspId="0e710d51-58b4-4530-836b-fce5679fe049" ma:termSetId="d4bcc4ed-3121-4db4-a523-83f3d1018798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riCOLLProcessTaxHTField0" ma:index="28" nillable="true" ma:taxonomy="true" ma:internalName="EriCOLLProcessTaxHTField0" ma:taxonomyFieldName="EriCOLLProcess" ma:displayName="Process." ma:readOnly="false" ma:default="" ma:fieldId="{69b1f811-b392-4734-aa69-0125c68961bd}" ma:taxonomyMulti="true" ma:sspId="0e710d51-58b4-4530-836b-fce5679fe049" ma:termSetId="3d5773de-e402-4858-b471-2c5969a51f0d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riCOLLProductsTaxHTField0" ma:index="30" nillable="true" ma:taxonomy="true" ma:internalName="EriCOLLProductsTaxHTField0" ma:taxonomyFieldName="EriCOLLProducts" ma:displayName="Products." ma:readOnly="false" ma:default="" ma:fieldId="{e7fe205b-2114-43c4-bcb7-1bbbbd16d461}" ma:taxonomyMulti="true" ma:sspId="0e710d51-58b4-4530-836b-fce5679fe049" ma:termSetId="943c8fbd-8b50-4b6a-b4b8-9342be84b8f7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riCOLLProjectsTaxHTField0" ma:index="32" nillable="true" ma:taxonomy="true" ma:internalName="EriCOLLProjectsTaxHTField0" ma:taxonomyFieldName="EriCOLLProjects" ma:displayName="Projects." ma:readOnly="false" ma:default="" ma:fieldId="{6d690e96-80d8-4550-9bd4-922d740a55ff}" ma:taxonomyMulti="true" ma:sspId="0e710d51-58b4-4530-836b-fce5679fe049" ma:termSetId="66ed0c52-5b15-42c7-a9e7-77fbdfe62b34" ma:anchorId="00000000-0000-0000-0000-000000000000" ma:open="fals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4" elementFormDefault="qualified">
    <xsd:import namespace="http://schemas.microsoft.com/office/2006/documentManagement/types"/>
    <xsd:import namespace="http://schemas.microsoft.com/office/infopath/2007/PartnerControls"/>
    <xsd:element name="IconOverlay" ma:index="34" nillable="true" ma:displayName="IconOverlay" ma:hidden="true" ma:internalName="IconOverlay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FA3CE8D2-F237-4FE0-917D-B1D7FD02CA38}">
  <ds:schemaRefs>
    <ds:schemaRef ds:uri="http://schemas.microsoft.com/office/2006/documentManagement/types"/>
    <ds:schemaRef ds:uri="08b2df90-05d3-4030-90d4-c9feeb4a1cd9"/>
    <ds:schemaRef ds:uri="http://purl.org/dc/elements/1.1/"/>
    <ds:schemaRef ds:uri="http://schemas.microsoft.com/office/infopath/2007/PartnerControls"/>
    <ds:schemaRef ds:uri="http://www.w3.org/XML/1998/namespace"/>
    <ds:schemaRef ds:uri="http://purl.org/dc/terms/"/>
    <ds:schemaRef ds:uri="http://schemas.microsoft.com/sharepoint/v4"/>
    <ds:schemaRef ds:uri="http://schemas.openxmlformats.org/package/2006/metadata/core-properties"/>
    <ds:schemaRef ds:uri="70ed1ff1-d6fc-4281-ad6f-81f934b22c7a"/>
    <ds:schemaRef ds:uri="http://schemas.microsoft.com/office/2006/metadata/properties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D46E73D6-FA78-4EBB-8D85-429CCC9BE3D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02F2914-FB98-4600-9A07-E26CB3CD9D87}">
  <ds:schemaRefs>
    <ds:schemaRef ds:uri="http://schemas.microsoft.com/sharepoint/events"/>
  </ds:schemaRefs>
</ds:datastoreItem>
</file>

<file path=customXml/itemProps4.xml><?xml version="1.0" encoding="utf-8"?>
<ds:datastoreItem xmlns:ds="http://schemas.openxmlformats.org/officeDocument/2006/customXml" ds:itemID="{01B1A10A-EC51-49F2-AB7D-2BF41E7C1966}">
  <ds:schemaRefs>
    <ds:schemaRef ds:uri="Microsoft.SharePoint.Taxonomy.ContentTypeSync"/>
  </ds:schemaRefs>
</ds:datastoreItem>
</file>

<file path=customXml/itemProps5.xml><?xml version="1.0" encoding="utf-8"?>
<ds:datastoreItem xmlns:ds="http://schemas.openxmlformats.org/officeDocument/2006/customXml" ds:itemID="{26CC575B-D913-4F70-9488-D58B54E3D02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8b2df90-05d3-4030-90d4-c9feeb4a1cd9"/>
    <ds:schemaRef ds:uri="70ed1ff1-d6fc-4281-ad6f-81f934b22c7a"/>
    <ds:schemaRef ds:uri="http://schemas.microsoft.com/sharepoint/v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PresentationTemplate2011</Template>
  <TotalTime>4401</TotalTime>
  <Words>271</Words>
  <Application>Microsoft Office PowerPoint</Application>
  <PresentationFormat>Widescreen</PresentationFormat>
  <Paragraphs>103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5" baseType="lpstr">
      <vt:lpstr>Arial</vt:lpstr>
      <vt:lpstr>Ericsson Capital TT</vt:lpstr>
      <vt:lpstr>PresentationTemplate2011</vt:lpstr>
      <vt:lpstr>Distributed cloud contribution demo – link view</vt:lpstr>
      <vt:lpstr>Distributed cloud contribution demo – IP address view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Victoria Sjuve</dc:creator>
  <cp:keywords/>
  <dc:description>Rev PA1</dc:description>
  <cp:lastModifiedBy>Alan Walker</cp:lastModifiedBy>
  <cp:revision>61</cp:revision>
  <cp:lastPrinted>2017-08-15T12:02:58Z</cp:lastPrinted>
  <dcterms:created xsi:type="dcterms:W3CDTF">2017-06-28T15:53:07Z</dcterms:created>
  <dcterms:modified xsi:type="dcterms:W3CDTF">2017-08-25T13:10:55Z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DocumentType">
    <vt:lpwstr>Presentation2011</vt:lpwstr>
  </property>
  <property fmtid="{D5CDD505-2E9C-101B-9397-08002B2CF9AE}" pid="3" name="TemplateName">
    <vt:lpwstr>CXC 173 2731/1</vt:lpwstr>
  </property>
  <property fmtid="{D5CDD505-2E9C-101B-9397-08002B2CF9AE}" pid="4" name="TemplateVersion">
    <vt:lpwstr>R1A</vt:lpwstr>
  </property>
  <property fmtid="{D5CDD505-2E9C-101B-9397-08002B2CF9AE}" pid="5" name="EmbeddedFonts">
    <vt:bool>true</vt:bool>
  </property>
  <property fmtid="{D5CDD505-2E9C-101B-9397-08002B2CF9AE}" pid="6" name="PackageNo">
    <vt:lpwstr>LXA 119 603</vt:lpwstr>
  </property>
  <property fmtid="{D5CDD505-2E9C-101B-9397-08002B2CF9AE}" pid="7" name="PackageVersion">
    <vt:lpwstr>R5C</vt:lpwstr>
  </property>
  <property fmtid="{D5CDD505-2E9C-101B-9397-08002B2CF9AE}" pid="8" name="FooterType">
    <vt:lpwstr>PresTemp</vt:lpwstr>
  </property>
  <property fmtid="{D5CDD505-2E9C-101B-9397-08002B2CF9AE}" pid="9" name="UsedFont">
    <vt:lpwstr>Ericsson Capital TT</vt:lpwstr>
  </property>
  <property fmtid="{D5CDD505-2E9C-101B-9397-08002B2CF9AE}" pid="10" name="x">
    <vt:lpwstr>1</vt:lpwstr>
  </property>
  <property fmtid="{D5CDD505-2E9C-101B-9397-08002B2CF9AE}" pid="11" name="White">
    <vt:bool>true</vt:bool>
  </property>
  <property fmtid="{D5CDD505-2E9C-101B-9397-08002B2CF9AE}" pid="12" name="chkMetaData">
    <vt:bool>false</vt:bool>
  </property>
  <property fmtid="{D5CDD505-2E9C-101B-9397-08002B2CF9AE}" pid="13" name="chkTaglines">
    <vt:bool>false</vt:bool>
  </property>
  <property fmtid="{D5CDD505-2E9C-101B-9397-08002B2CF9AE}" pid="14" name="SecurityClass">
    <vt:lpwstr>Ericsson Internal</vt:lpwstr>
  </property>
  <property fmtid="{D5CDD505-2E9C-101B-9397-08002B2CF9AE}" pid="15" name="txtConfLabel">
    <vt:lpwstr>Ericsson Internal</vt:lpwstr>
  </property>
  <property fmtid="{D5CDD505-2E9C-101B-9397-08002B2CF9AE}" pid="16" name="optUseConfClass">
    <vt:bool>true</vt:bool>
  </property>
  <property fmtid="{D5CDD505-2E9C-101B-9397-08002B2CF9AE}" pid="17" name="optUseConfLabel">
    <vt:bool>false</vt:bool>
  </property>
  <property fmtid="{D5CDD505-2E9C-101B-9397-08002B2CF9AE}" pid="18" name="optFooterCVLDocNo">
    <vt:bool>true</vt:bool>
  </property>
  <property fmtid="{D5CDD505-2E9C-101B-9397-08002B2CF9AE}" pid="19" name="optFooterCVLCopyright">
    <vt:bool>false</vt:bool>
  </property>
  <property fmtid="{D5CDD505-2E9C-101B-9397-08002B2CF9AE}" pid="20" name="optEnterText1">
    <vt:bool>false</vt:bool>
  </property>
  <property fmtid="{D5CDD505-2E9C-101B-9397-08002B2CF9AE}" pid="21" name="optFooterCVLConfLabel">
    <vt:bool>true</vt:bool>
  </property>
  <property fmtid="{D5CDD505-2E9C-101B-9397-08002B2CF9AE}" pid="22" name="optEnterText2">
    <vt:bool>false</vt:bool>
  </property>
  <property fmtid="{D5CDD505-2E9C-101B-9397-08002B2CF9AE}" pid="23" name="optFooterCVLTitle">
    <vt:bool>true</vt:bool>
  </property>
  <property fmtid="{D5CDD505-2E9C-101B-9397-08002B2CF9AE}" pid="24" name="optFooterCVLPrep">
    <vt:bool>false</vt:bool>
  </property>
  <property fmtid="{D5CDD505-2E9C-101B-9397-08002B2CF9AE}" pid="25" name="optEnterText3">
    <vt:bool>false</vt:bool>
  </property>
  <property fmtid="{D5CDD505-2E9C-101B-9397-08002B2CF9AE}" pid="26" name="optFooterCVLDate">
    <vt:bool>true</vt:bool>
  </property>
  <property fmtid="{D5CDD505-2E9C-101B-9397-08002B2CF9AE}" pid="27" name="optEnterText4">
    <vt:bool>false</vt:bool>
  </property>
  <property fmtid="{D5CDD505-2E9C-101B-9397-08002B2CF9AE}" pid="28" name="LeftFooterField">
    <vt:lpwstr/>
  </property>
  <property fmtid="{D5CDD505-2E9C-101B-9397-08002B2CF9AE}" pid="29" name="MiddleFooterField">
    <vt:lpwstr>Ericsson Internal</vt:lpwstr>
  </property>
  <property fmtid="{D5CDD505-2E9C-101B-9397-08002B2CF9AE}" pid="30" name="RightFooterField">
    <vt:lpwstr/>
  </property>
  <property fmtid="{D5CDD505-2E9C-101B-9397-08002B2CF9AE}" pid="31" name="RightFooterField2">
    <vt:lpwstr>2017-06-28</vt:lpwstr>
  </property>
  <property fmtid="{D5CDD505-2E9C-101B-9397-08002B2CF9AE}" pid="32" name="TotalNumb">
    <vt:bool>false</vt:bool>
  </property>
  <property fmtid="{D5CDD505-2E9C-101B-9397-08002B2CF9AE}" pid="33" name="Pages">
    <vt:bool>true</vt:bool>
  </property>
  <property fmtid="{D5CDD505-2E9C-101B-9397-08002B2CF9AE}" pid="34" name="DocumentType2">
    <vt:lpwstr>Presentation2011</vt:lpwstr>
  </property>
  <property fmtid="{D5CDD505-2E9C-101B-9397-08002B2CF9AE}" pid="35" name="TemplateName2">
    <vt:lpwstr>CXC 173 2731/1</vt:lpwstr>
  </property>
  <property fmtid="{D5CDD505-2E9C-101B-9397-08002B2CF9AE}" pid="36" name="TemplateVersion2">
    <vt:lpwstr>R1A</vt:lpwstr>
  </property>
  <property fmtid="{D5CDD505-2E9C-101B-9397-08002B2CF9AE}" pid="37" name="Prepared">
    <vt:lpwstr>Victoria Sjuve</vt:lpwstr>
  </property>
  <property fmtid="{D5CDD505-2E9C-101B-9397-08002B2CF9AE}" pid="38" name="ApprovedBy">
    <vt:lpwstr/>
  </property>
  <property fmtid="{D5CDD505-2E9C-101B-9397-08002B2CF9AE}" pid="39" name="DocNo">
    <vt:lpwstr/>
  </property>
  <property fmtid="{D5CDD505-2E9C-101B-9397-08002B2CF9AE}" pid="40" name="Checked">
    <vt:lpwstr/>
  </property>
  <property fmtid="{D5CDD505-2E9C-101B-9397-08002B2CF9AE}" pid="41" name="Revision">
    <vt:lpwstr>PA1</vt:lpwstr>
  </property>
  <property fmtid="{D5CDD505-2E9C-101B-9397-08002B2CF9AE}" pid="42" name="DocName">
    <vt:lpwstr/>
  </property>
  <property fmtid="{D5CDD505-2E9C-101B-9397-08002B2CF9AE}" pid="43" name="Title">
    <vt:lpwstr/>
  </property>
  <property fmtid="{D5CDD505-2E9C-101B-9397-08002B2CF9AE}" pid="44" name="Date">
    <vt:lpwstr>2017-06-28</vt:lpwstr>
  </property>
  <property fmtid="{D5CDD505-2E9C-101B-9397-08002B2CF9AE}" pid="45" name="Reference">
    <vt:lpwstr/>
  </property>
  <property fmtid="{D5CDD505-2E9C-101B-9397-08002B2CF9AE}" pid="46" name="Keyword">
    <vt:lpwstr/>
  </property>
  <property fmtid="{D5CDD505-2E9C-101B-9397-08002B2CF9AE}" pid="47" name="ContentTypeId">
    <vt:lpwstr>0x010100BB337192E63E44A7A744CE7393F41F4E002A2F7060B995EE4D9FCAE38ED8F4C22E</vt:lpwstr>
  </property>
</Properties>
</file>